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6858000" cx="12192000"/>
  <p:notesSz cx="6858000" cy="9144000"/>
  <p:embeddedFontLst>
    <p:embeddedFont>
      <p:font typeface="Roboto"/>
      <p:regular r:id="rId21"/>
      <p:bold r:id="rId22"/>
      <p:italic r:id="rId23"/>
      <p:boldItalic r:id="rId24"/>
    </p:embeddedFont>
    <p:embeddedFont>
      <p:font typeface="EB Garamond"/>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EBGaramond-bold.fntdata"/><Relationship Id="rId25" Type="http://schemas.openxmlformats.org/officeDocument/2006/relationships/font" Target="fonts/EBGaramond-regular.fntdata"/><Relationship Id="rId28" Type="http://schemas.openxmlformats.org/officeDocument/2006/relationships/font" Target="fonts/EBGaramond-boldItalic.fntdata"/><Relationship Id="rId27" Type="http://schemas.openxmlformats.org/officeDocument/2006/relationships/font" Target="fonts/EBGaramon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upport.minitab.com/en-us/minitab/18/help-and-how-to/quality-and-process-improvement/measurement-system-analysis/how-to/attribute-agreement-analysis/attribute-agreement-analysis/interpret-the-results/all-statistics-and-graphs/kappa-statistics/"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 name="Shape 47"/>
        <p:cNvGrpSpPr/>
        <p:nvPr/>
      </p:nvGrpSpPr>
      <p:grpSpPr>
        <a:xfrm>
          <a:off x="0" y="0"/>
          <a:ext cx="0" cy="0"/>
          <a:chOff x="0" y="0"/>
          <a:chExt cx="0" cy="0"/>
        </a:xfrm>
      </p:grpSpPr>
      <p:sp>
        <p:nvSpPr>
          <p:cNvPr id="48" name="Google Shape;48;g10e60af552d_0_1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9" name="Google Shape;49;g10e60af552d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Nhu</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286f07708f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286f07708f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286f07708f_0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286f07708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2734c1e70f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2734c1e70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200"/>
              <a:t>Le</a:t>
            </a:r>
            <a:endParaRPr sz="1200"/>
          </a:p>
          <a:p>
            <a:pPr indent="-304800" lvl="1" marL="1371600" rtl="0" algn="l">
              <a:spcBef>
                <a:spcPts val="1000"/>
              </a:spcBef>
              <a:spcAft>
                <a:spcPts val="0"/>
              </a:spcAft>
              <a:buClr>
                <a:schemeClr val="dk1"/>
              </a:buClr>
              <a:buSzPts val="1200"/>
              <a:buFont typeface="EB Garamond"/>
              <a:buChar char="-"/>
            </a:pPr>
            <a:r>
              <a:rPr lang="en-US" sz="1200">
                <a:solidFill>
                  <a:schemeClr val="dk1"/>
                </a:solidFill>
                <a:latin typeface="EB Garamond"/>
                <a:ea typeface="EB Garamond"/>
                <a:cs typeface="EB Garamond"/>
                <a:sym typeface="EB Garamond"/>
              </a:rPr>
              <a:t>LDA &amp; QDA:</a:t>
            </a:r>
            <a:endParaRPr sz="1200">
              <a:solidFill>
                <a:schemeClr val="dk1"/>
              </a:solidFill>
              <a:latin typeface="EB Garamond"/>
              <a:ea typeface="EB Garamond"/>
              <a:cs typeface="EB Garamond"/>
              <a:sym typeface="EB Garamond"/>
            </a:endParaRPr>
          </a:p>
          <a:p>
            <a:pPr indent="-304800" lvl="2" marL="1828800" rtl="0" algn="l">
              <a:spcBef>
                <a:spcPts val="1000"/>
              </a:spcBef>
              <a:spcAft>
                <a:spcPts val="0"/>
              </a:spcAft>
              <a:buClr>
                <a:schemeClr val="dk1"/>
              </a:buClr>
              <a:buSzPts val="1200"/>
              <a:buFont typeface="EB Garamond"/>
              <a:buChar char="-"/>
            </a:pPr>
            <a:r>
              <a:rPr lang="en-US" sz="1200">
                <a:solidFill>
                  <a:schemeClr val="dk1"/>
                </a:solidFill>
                <a:latin typeface="EB Garamond"/>
                <a:ea typeface="EB Garamond"/>
                <a:cs typeface="EB Garamond"/>
                <a:sym typeface="EB Garamond"/>
              </a:rPr>
              <a:t>“Transported” is changed back to logical.</a:t>
            </a:r>
            <a:endParaRPr sz="1200">
              <a:solidFill>
                <a:schemeClr val="dk1"/>
              </a:solidFill>
              <a:latin typeface="EB Garamond"/>
              <a:ea typeface="EB Garamond"/>
              <a:cs typeface="EB Garamond"/>
              <a:sym typeface="EB Garamond"/>
            </a:endParaRPr>
          </a:p>
          <a:p>
            <a:pPr indent="-304800" lvl="1" marL="1371600" rtl="0" algn="l">
              <a:spcBef>
                <a:spcPts val="1000"/>
              </a:spcBef>
              <a:spcAft>
                <a:spcPts val="0"/>
              </a:spcAft>
              <a:buClr>
                <a:schemeClr val="dk1"/>
              </a:buClr>
              <a:buSzPts val="1200"/>
              <a:buFont typeface="EB Garamond"/>
              <a:buChar char="-"/>
            </a:pPr>
            <a:r>
              <a:rPr lang="en-US" sz="1200">
                <a:solidFill>
                  <a:schemeClr val="dk1"/>
                </a:solidFill>
                <a:latin typeface="EB Garamond"/>
                <a:ea typeface="EB Garamond"/>
                <a:cs typeface="EB Garamond"/>
                <a:sym typeface="EB Garamond"/>
              </a:rPr>
              <a:t>KNN: Create dummy variable for HomePlannet and Destination with data type is numeric since KNN does not work with factor data type</a:t>
            </a:r>
            <a:endParaRPr sz="1200">
              <a:solidFill>
                <a:schemeClr val="dk1"/>
              </a:solidFill>
              <a:latin typeface="EB Garamond"/>
              <a:ea typeface="EB Garamond"/>
              <a:cs typeface="EB Garamond"/>
              <a:sym typeface="EB Garamond"/>
            </a:endParaRPr>
          </a:p>
          <a:p>
            <a:pPr indent="-304800" lvl="1" marL="1371600" rtl="0" algn="l">
              <a:spcBef>
                <a:spcPts val="1000"/>
              </a:spcBef>
              <a:spcAft>
                <a:spcPts val="0"/>
              </a:spcAft>
              <a:buClr>
                <a:schemeClr val="dk1"/>
              </a:buClr>
              <a:buSzPts val="1200"/>
              <a:buFont typeface="EB Garamond"/>
              <a:buChar char="-"/>
            </a:pPr>
            <a:r>
              <a:rPr lang="en-US" sz="1200">
                <a:solidFill>
                  <a:schemeClr val="dk1"/>
                </a:solidFill>
                <a:latin typeface="EB Garamond"/>
                <a:ea typeface="EB Garamond"/>
                <a:cs typeface="EB Garamond"/>
                <a:sym typeface="EB Garamond"/>
              </a:rPr>
              <a:t>Random Forest:</a:t>
            </a:r>
            <a:endParaRPr sz="1200">
              <a:solidFill>
                <a:schemeClr val="dk1"/>
              </a:solidFill>
              <a:latin typeface="EB Garamond"/>
              <a:ea typeface="EB Garamond"/>
              <a:cs typeface="EB Garamond"/>
              <a:sym typeface="EB Garamond"/>
            </a:endParaRPr>
          </a:p>
          <a:p>
            <a:pPr indent="-304800" lvl="2" marL="1828800" rtl="0" algn="l">
              <a:spcBef>
                <a:spcPts val="1000"/>
              </a:spcBef>
              <a:spcAft>
                <a:spcPts val="0"/>
              </a:spcAft>
              <a:buClr>
                <a:schemeClr val="dk1"/>
              </a:buClr>
              <a:buSzPts val="1200"/>
              <a:buFont typeface="EB Garamond"/>
              <a:buChar char="-"/>
            </a:pPr>
            <a:r>
              <a:rPr lang="en-US" sz="1200">
                <a:solidFill>
                  <a:schemeClr val="dk1"/>
                </a:solidFill>
                <a:latin typeface="EB Garamond"/>
                <a:ea typeface="EB Garamond"/>
                <a:cs typeface="EB Garamond"/>
                <a:sym typeface="EB Garamond"/>
              </a:rPr>
              <a:t>“Transported” is changed back to factor. </a:t>
            </a:r>
            <a:endParaRPr sz="1200">
              <a:solidFill>
                <a:schemeClr val="dk1"/>
              </a:solidFill>
              <a:latin typeface="EB Garamond"/>
              <a:ea typeface="EB Garamond"/>
              <a:cs typeface="EB Garamond"/>
              <a:sym typeface="EB Garamond"/>
            </a:endParaRPr>
          </a:p>
          <a:p>
            <a:pPr indent="0" lvl="0" marL="0" rtl="0" algn="l">
              <a:spcBef>
                <a:spcPts val="1000"/>
              </a:spcBef>
              <a:spcAft>
                <a:spcPts val="0"/>
              </a:spcAft>
              <a:buClr>
                <a:schemeClr val="dk1"/>
              </a:buClr>
              <a:buSzPts val="1100"/>
              <a:buFont typeface="Arial"/>
              <a:buNone/>
            </a:pPr>
            <a:r>
              <a:rPr lang="en-US" sz="1200">
                <a:solidFill>
                  <a:schemeClr val="dk1"/>
                </a:solidFill>
                <a:latin typeface="EB Garamond"/>
                <a:ea typeface="EB Garamond"/>
                <a:cs typeface="EB Garamond"/>
                <a:sym typeface="EB Garamond"/>
              </a:rPr>
              <a:t>		</a:t>
            </a:r>
            <a:endParaRPr sz="1200">
              <a:solidFill>
                <a:schemeClr val="dk1"/>
              </a:solidFill>
              <a:latin typeface="EB Garamond"/>
              <a:ea typeface="EB Garamond"/>
              <a:cs typeface="EB Garamond"/>
              <a:sym typeface="EB Garamond"/>
            </a:endParaRPr>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286f07708f_1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286f07708f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Nhu:</a:t>
            </a:r>
            <a:endParaRPr/>
          </a:p>
          <a:p>
            <a:pPr indent="0" lvl="0" marL="0" rtl="0" algn="l">
              <a:spcBef>
                <a:spcPts val="0"/>
              </a:spcBef>
              <a:spcAft>
                <a:spcPts val="0"/>
              </a:spcAft>
              <a:buNone/>
            </a:pPr>
            <a:r>
              <a:rPr lang="en-US"/>
              <a:t>We then generating a complete table of accuracy score for easier </a:t>
            </a:r>
            <a:r>
              <a:rPr lang="en-US"/>
              <a:t>comparison. With k=5, KNN gave the best accuracy score out of all 5 tests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1bef8094a0_1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1bef8094a0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rPr>
              <a:t>Nhu: However, we are not sure if it is a robust model or not, then we take a further steps on to 2 other dataset which also using mice to complete and apply KNN onto them. The result show that since all of them are </a:t>
            </a:r>
            <a:r>
              <a:rPr lang="en-US">
                <a:solidFill>
                  <a:schemeClr val="dk1"/>
                </a:solidFill>
              </a:rPr>
              <a:t>approximately</a:t>
            </a:r>
            <a:r>
              <a:rPr lang="en-US">
                <a:solidFill>
                  <a:schemeClr val="dk1"/>
                </a:solidFill>
              </a:rPr>
              <a:t> around 85%. KNN is most l</a:t>
            </a:r>
            <a:r>
              <a:rPr lang="en-US">
                <a:solidFill>
                  <a:schemeClr val="dk1"/>
                </a:solidFill>
              </a:rPr>
              <a:t>ikely </a:t>
            </a:r>
            <a:r>
              <a:rPr lang="en-US">
                <a:solidFill>
                  <a:schemeClr val="dk1"/>
                </a:solidFill>
              </a:rPr>
              <a:t>robust.</a:t>
            </a:r>
            <a:endParaRPr>
              <a:solidFill>
                <a:schemeClr val="dk1"/>
              </a:solidFill>
            </a:endParaRPr>
          </a:p>
          <a:p>
            <a:pPr indent="0" lvl="0" marL="0" rtl="0" algn="l">
              <a:spcBef>
                <a:spcPts val="0"/>
              </a:spcBef>
              <a:spcAft>
                <a:spcPts val="0"/>
              </a:spcAft>
              <a:buClr>
                <a:schemeClr val="dk1"/>
              </a:buClr>
              <a:buSzPts val="1100"/>
              <a:buFont typeface="Arial"/>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286f07708f_1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286f07708f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Nhu:</a:t>
            </a:r>
            <a:endParaRPr/>
          </a:p>
          <a:p>
            <a:pPr indent="0" lvl="0" marL="0" rtl="0" algn="l">
              <a:spcBef>
                <a:spcPts val="0"/>
              </a:spcBef>
              <a:spcAft>
                <a:spcPts val="0"/>
              </a:spcAft>
              <a:buNone/>
            </a:pPr>
            <a:r>
              <a:rPr lang="en-US"/>
              <a:t>In the final conclusion, KNN is the most optimic model out of all 4. It is robust and provide </a:t>
            </a:r>
            <a:r>
              <a:rPr lang="en-US"/>
              <a:t>approximately</a:t>
            </a:r>
            <a:r>
              <a:rPr lang="en-US"/>
              <a:t> 85% accuracy score which mean that if we apply our technique along with KNN model, </a:t>
            </a:r>
            <a:r>
              <a:rPr lang="en-US"/>
              <a:t>approximately</a:t>
            </a:r>
            <a:r>
              <a:rPr lang="en-US"/>
              <a:t> 85 out of 100 time our model will predict correctly that whether or not the passengers are transported to another dimension successfully.</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2734c1e70f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2734c1e70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g10f7c503588_0_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g10f7c50358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US" sz="1200">
                <a:solidFill>
                  <a:schemeClr val="dk1"/>
                </a:solidFill>
                <a:latin typeface="Times New Roman"/>
                <a:ea typeface="Times New Roman"/>
                <a:cs typeface="Times New Roman"/>
                <a:sym typeface="Times New Roman"/>
              </a:rPr>
              <a:t>Nhu</a:t>
            </a:r>
            <a:endParaRPr sz="1200">
              <a:solidFill>
                <a:schemeClr val="dk1"/>
              </a:solidFill>
              <a:latin typeface="Times New Roman"/>
              <a:ea typeface="Times New Roman"/>
              <a:cs typeface="Times New Roman"/>
              <a:sym typeface="Times New Roman"/>
            </a:endParaRPr>
          </a:p>
          <a:p>
            <a:pPr indent="0" lvl="0" marL="0" rtl="0" algn="l">
              <a:lnSpc>
                <a:spcPct val="115000"/>
              </a:lnSpc>
              <a:spcBef>
                <a:spcPts val="800"/>
              </a:spcBef>
              <a:spcAft>
                <a:spcPts val="800"/>
              </a:spcAft>
              <a:buClr>
                <a:schemeClr val="dk1"/>
              </a:buClr>
              <a:buSzPts val="1100"/>
              <a:buFont typeface="Arial"/>
              <a:buNone/>
            </a:pPr>
            <a:r>
              <a:rPr lang="en-US" sz="1800">
                <a:solidFill>
                  <a:schemeClr val="dk1"/>
                </a:solidFill>
                <a:latin typeface="Times New Roman"/>
                <a:ea typeface="Times New Roman"/>
                <a:cs typeface="Times New Roman"/>
                <a:sym typeface="Times New Roman"/>
              </a:rPr>
              <a:t>The </a:t>
            </a:r>
            <a:r>
              <a:rPr i="1" lang="en-US" sz="1800">
                <a:solidFill>
                  <a:schemeClr val="dk1"/>
                </a:solidFill>
                <a:latin typeface="Times New Roman"/>
                <a:ea typeface="Times New Roman"/>
                <a:cs typeface="Times New Roman"/>
                <a:sym typeface="Times New Roman"/>
              </a:rPr>
              <a:t>Spaceship Titanic</a:t>
            </a:r>
            <a:r>
              <a:rPr lang="en-US" sz="1800">
                <a:solidFill>
                  <a:schemeClr val="dk1"/>
                </a:solidFill>
                <a:latin typeface="Times New Roman"/>
                <a:ea typeface="Times New Roman"/>
                <a:cs typeface="Times New Roman"/>
                <a:sym typeface="Times New Roman"/>
              </a:rPr>
              <a:t> was an interstellar passenger liner launched a month ago. While rounding Alpha Centauri en route to its first destination the unwary </a:t>
            </a:r>
            <a:r>
              <a:rPr i="1" lang="en-US" sz="1800">
                <a:solidFill>
                  <a:schemeClr val="dk1"/>
                </a:solidFill>
                <a:latin typeface="Times New Roman"/>
                <a:ea typeface="Times New Roman"/>
                <a:cs typeface="Times New Roman"/>
                <a:sym typeface="Times New Roman"/>
              </a:rPr>
              <a:t>Spaceship Titanic collided</a:t>
            </a:r>
            <a:r>
              <a:rPr lang="en-US" sz="1800">
                <a:solidFill>
                  <a:schemeClr val="dk1"/>
                </a:solidFill>
                <a:latin typeface="Times New Roman"/>
                <a:ea typeface="Times New Roman"/>
                <a:cs typeface="Times New Roman"/>
                <a:sym typeface="Times New Roman"/>
              </a:rPr>
              <a:t> with a spacetime anomaly hidden within a dust cloud. Even though the ship stayed intact, almost half of the passengers were transported to an alternate dimension!</a:t>
            </a:r>
            <a:endParaRPr sz="12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1bfd09a980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11bfd09a98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400"/>
              <a:t>Nhu:</a:t>
            </a:r>
            <a:endParaRPr sz="1400"/>
          </a:p>
          <a:p>
            <a:pPr indent="0" lvl="0" marL="0" rtl="0" algn="l">
              <a:spcBef>
                <a:spcPts val="0"/>
              </a:spcBef>
              <a:spcAft>
                <a:spcPts val="0"/>
              </a:spcAft>
              <a:buNone/>
            </a:pPr>
            <a:r>
              <a:rPr lang="en-US" sz="1400"/>
              <a:t>After identifying the problem and goals, we then make a workflow diagram to make sure we cover everything in order to complete the project.</a:t>
            </a:r>
            <a:endParaRPr sz="1400"/>
          </a:p>
          <a:p>
            <a:pPr indent="0" lvl="0" marL="0" rtl="0" algn="l">
              <a:spcBef>
                <a:spcPts val="0"/>
              </a:spcBef>
              <a:spcAft>
                <a:spcPts val="0"/>
              </a:spcAft>
              <a:buNone/>
            </a:pPr>
            <a:r>
              <a:rPr lang="en-US" sz="1400"/>
              <a:t>Starting by retrieve the data then load all data and packages into R. Performing Data </a:t>
            </a:r>
            <a:r>
              <a:rPr lang="en-US" sz="1400"/>
              <a:t>cleaning and exploration</a:t>
            </a:r>
            <a:r>
              <a:rPr lang="en-US" sz="1400"/>
              <a:t>, then imputation, feature selection then building the model using machine learning </a:t>
            </a:r>
            <a:r>
              <a:rPr lang="en-US" sz="1400"/>
              <a:t>algorithm LDA, QDA, MLG, RF and KNN. We then output the accuracy score table afterward to have a comparison between the models. Next we would like to check if our best model’s robust by apply it to another 2 dataset then we give our conclusion</a:t>
            </a:r>
            <a:endParaRPr sz="14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0f35821480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0f3582148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0f635de99a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0f635de99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1bef8094a0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1bef8094a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Le</a:t>
            </a:r>
            <a:endParaRPr/>
          </a:p>
          <a:p>
            <a:pPr indent="0" lvl="0" marL="0" rtl="0" algn="l">
              <a:spcBef>
                <a:spcPts val="0"/>
              </a:spcBef>
              <a:spcAft>
                <a:spcPts val="0"/>
              </a:spcAft>
              <a:buNone/>
            </a:pPr>
            <a:r>
              <a:rPr lang="en-US"/>
              <a:t>Because 26% of missing values are quite significant, we don’t want to eliminate them, instead we will choose to do further step to fill in these values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2734c1e70f_0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2734c1e70f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200">
                <a:latin typeface="Times New Roman"/>
                <a:ea typeface="Times New Roman"/>
                <a:cs typeface="Times New Roman"/>
                <a:sym typeface="Times New Roman"/>
              </a:rPr>
              <a:t>Nhu:</a:t>
            </a:r>
            <a:endParaRPr sz="1200">
              <a:latin typeface="Times New Roman"/>
              <a:ea typeface="Times New Roman"/>
              <a:cs typeface="Times New Roman"/>
              <a:sym typeface="Times New Roman"/>
            </a:endParaRPr>
          </a:p>
          <a:p>
            <a:pPr indent="0" lvl="0" marL="0" rtl="0" algn="l">
              <a:spcBef>
                <a:spcPts val="0"/>
              </a:spcBef>
              <a:spcAft>
                <a:spcPts val="0"/>
              </a:spcAft>
              <a:buNone/>
            </a:pPr>
            <a:r>
              <a:rPr lang="en-US" sz="1200">
                <a:latin typeface="Times New Roman"/>
                <a:ea typeface="Times New Roman"/>
                <a:cs typeface="Times New Roman"/>
                <a:sym typeface="Times New Roman"/>
              </a:rPr>
              <a:t>We then compute the correlation table of missing values versus missing values. From the result table we can see that all values are very small which mean that it is most likely our data is MAR</a:t>
            </a:r>
            <a:endParaRPr sz="12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400">
              <a:solidFill>
                <a:schemeClr val="dk1"/>
              </a:solidFill>
              <a:latin typeface="EB Garamond"/>
              <a:ea typeface="EB Garamond"/>
              <a:cs typeface="EB Garamond"/>
              <a:sym typeface="EB Garamon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1bef8094a0_2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1bef8094a0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Nhu</a:t>
            </a:r>
            <a:endParaRPr/>
          </a:p>
          <a:p>
            <a:pPr indent="0" lvl="0" marL="0" rtl="0" algn="l">
              <a:spcBef>
                <a:spcPts val="0"/>
              </a:spcBef>
              <a:spcAft>
                <a:spcPts val="0"/>
              </a:spcAft>
              <a:buNone/>
            </a:pPr>
            <a:r>
              <a:rPr lang="en-US"/>
              <a:t>From the previous step, it is most likely that our missing values are MAR, we then perform imputation using mice() and complete() come from package mice. With different data type, mice will apply different methods in order to impute those missing values. For example, for factor datatype of variable homeplanet, a </a:t>
            </a:r>
            <a:r>
              <a:rPr lang="en-US" sz="1200">
                <a:solidFill>
                  <a:schemeClr val="dk1"/>
                </a:solidFill>
                <a:latin typeface="Times New Roman"/>
                <a:ea typeface="Times New Roman"/>
                <a:cs typeface="Times New Roman"/>
                <a:sym typeface="Times New Roman"/>
              </a:rPr>
              <a:t>polytomous logistic regression</a:t>
            </a:r>
            <a:r>
              <a:rPr lang="en-US"/>
              <a:t> method will be used. VIP with logistic data type will be imputed as logistic regression. pmm for other numeric data type mean predictive mean matching</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2734c1e70f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2734c1e70f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200">
                <a:solidFill>
                  <a:srgbClr val="202124"/>
                </a:solidFill>
                <a:highlight>
                  <a:srgbClr val="FFFFFF"/>
                </a:highlight>
                <a:latin typeface="Roboto"/>
                <a:ea typeface="Roboto"/>
                <a:cs typeface="Roboto"/>
                <a:sym typeface="Roboto"/>
              </a:rPr>
              <a:t>Le</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rPr lang="en-US" sz="1200">
                <a:solidFill>
                  <a:srgbClr val="202124"/>
                </a:solidFill>
                <a:highlight>
                  <a:srgbClr val="FFFFFF"/>
                </a:highlight>
                <a:latin typeface="Roboto"/>
                <a:ea typeface="Roboto"/>
                <a:cs typeface="Roboto"/>
                <a:sym typeface="Roboto"/>
              </a:rPr>
              <a:t>Kappa is </a:t>
            </a:r>
            <a:r>
              <a:rPr b="1" lang="en-US" sz="1200">
                <a:solidFill>
                  <a:srgbClr val="202124"/>
                </a:solidFill>
                <a:highlight>
                  <a:srgbClr val="FFFFFF"/>
                </a:highlight>
                <a:latin typeface="Roboto"/>
                <a:ea typeface="Roboto"/>
                <a:cs typeface="Roboto"/>
                <a:sym typeface="Roboto"/>
              </a:rPr>
              <a:t>the ratio of the proportion of times that the appraisers agree (corrected for chance agreement) to the maximum proportion of times that the appraisers could agree (corrected for chance agreement)</a:t>
            </a:r>
            <a:r>
              <a:rPr lang="en-US" sz="1200">
                <a:solidFill>
                  <a:srgbClr val="202124"/>
                </a:solidFill>
                <a:highlight>
                  <a:srgbClr val="FFFFFF"/>
                </a:highlight>
                <a:latin typeface="Roboto"/>
                <a:ea typeface="Roboto"/>
                <a:cs typeface="Roboto"/>
                <a:sym typeface="Roboto"/>
              </a:rPr>
              <a:t>.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rPr lang="en-US" sz="1200" u="sng">
                <a:solidFill>
                  <a:schemeClr val="hlink"/>
                </a:solidFill>
                <a:highlight>
                  <a:srgbClr val="FFFFFF"/>
                </a:highlight>
                <a:latin typeface="Roboto"/>
                <a:ea typeface="Roboto"/>
                <a:cs typeface="Roboto"/>
                <a:sym typeface="Roboto"/>
                <a:hlinkClick r:id="rId2"/>
              </a:rPr>
              <a:t>https://support.minitab.com/en-us/minitab/18/help-and-how-to/quality-and-process-improvement/measurement-system-analysis/how-to/attribute-agreement-analysis/attribute-agreement-analysis/interpret-the-results/all-statistics-and-graphs/kappa-statistics/</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200">
              <a:solidFill>
                <a:srgbClr val="202124"/>
              </a:solidFill>
              <a:highlight>
                <a:srgbClr val="FFFFFF"/>
              </a:highlight>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2">
    <p:spTree>
      <p:nvGrpSpPr>
        <p:cNvPr id="11" name="Shape 11"/>
        <p:cNvGrpSpPr/>
        <p:nvPr/>
      </p:nvGrpSpPr>
      <p:grpSpPr>
        <a:xfrm>
          <a:off x="0" y="0"/>
          <a:ext cx="0" cy="0"/>
          <a:chOff x="0" y="0"/>
          <a:chExt cx="0" cy="0"/>
        </a:xfrm>
      </p:grpSpPr>
      <p:sp>
        <p:nvSpPr>
          <p:cNvPr id="12" name="Google Shape;12;p2"/>
          <p:cNvSpPr txBox="1"/>
          <p:nvPr>
            <p:ph type="title"/>
          </p:nvPr>
        </p:nvSpPr>
        <p:spPr>
          <a:xfrm>
            <a:off x="1158200" y="1586175"/>
            <a:ext cx="8796900" cy="1325700"/>
          </a:xfrm>
          <a:prstGeom prst="rect">
            <a:avLst/>
          </a:prstGeom>
        </p:spPr>
        <p:txBody>
          <a:bodyPr anchorCtr="0" anchor="t" bIns="45700" lIns="91425" spcFirstLastPara="1" rIns="91425" wrap="square" tIns="45700">
            <a:normAutofit/>
          </a:bodyPr>
          <a:lstStyle>
            <a:lvl1pPr lvl="0" algn="ctr">
              <a:spcBef>
                <a:spcPts val="0"/>
              </a:spcBef>
              <a:spcAft>
                <a:spcPts val="0"/>
              </a:spcAft>
              <a:buSzPts val="4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p:nvPr/>
        </p:nvSpPr>
        <p:spPr>
          <a:xfrm>
            <a:off x="-26025" y="3146125"/>
            <a:ext cx="12218100" cy="2329500"/>
          </a:xfrm>
          <a:prstGeom prst="rect">
            <a:avLst/>
          </a:prstGeom>
          <a:solidFill>
            <a:srgbClr val="73A1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3025" y="2911875"/>
            <a:ext cx="12192000" cy="689700"/>
          </a:xfrm>
          <a:prstGeom prst="rect">
            <a:avLst/>
          </a:prstGeom>
          <a:solidFill>
            <a:srgbClr val="F5BE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68500" y="-6450"/>
            <a:ext cx="689700" cy="6870900"/>
          </a:xfrm>
          <a:prstGeom prst="rect">
            <a:avLst/>
          </a:prstGeom>
          <a:solidFill>
            <a:srgbClr val="011B50"/>
          </a:solidFill>
          <a:ln cap="flat" cmpd="sng" w="9525">
            <a:solidFill>
              <a:srgbClr val="011B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 name="Shape 16"/>
        <p:cNvGrpSpPr/>
        <p:nvPr/>
      </p:nvGrpSpPr>
      <p:grpSpPr>
        <a:xfrm>
          <a:off x="0" y="0"/>
          <a:ext cx="0" cy="0"/>
          <a:chOff x="0" y="0"/>
          <a:chExt cx="0" cy="0"/>
        </a:xfrm>
      </p:grpSpPr>
      <p:sp>
        <p:nvSpPr>
          <p:cNvPr id="17" name="Google Shape;17;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grpSp>
        <p:nvGrpSpPr>
          <p:cNvPr id="21" name="Google Shape;21;p3"/>
          <p:cNvGrpSpPr/>
          <p:nvPr/>
        </p:nvGrpSpPr>
        <p:grpSpPr>
          <a:xfrm>
            <a:off x="0" y="5572445"/>
            <a:ext cx="12192607" cy="1285897"/>
            <a:chOff x="0" y="8358250"/>
            <a:chExt cx="18287996" cy="1928749"/>
          </a:xfrm>
        </p:grpSpPr>
        <p:sp>
          <p:nvSpPr>
            <p:cNvPr id="22" name="Google Shape;22;p3"/>
            <p:cNvSpPr/>
            <p:nvPr/>
          </p:nvSpPr>
          <p:spPr>
            <a:xfrm>
              <a:off x="482" y="8358250"/>
              <a:ext cx="18287365" cy="1924050"/>
            </a:xfrm>
            <a:custGeom>
              <a:rect b="b" l="l" r="r" t="t"/>
              <a:pathLst>
                <a:path extrusionOk="0" h="1924050" w="18287365">
                  <a:moveTo>
                    <a:pt x="18287022" y="0"/>
                  </a:moveTo>
                  <a:lnTo>
                    <a:pt x="18158029" y="0"/>
                  </a:lnTo>
                  <a:lnTo>
                    <a:pt x="128993" y="0"/>
                  </a:lnTo>
                  <a:lnTo>
                    <a:pt x="0" y="0"/>
                  </a:lnTo>
                  <a:lnTo>
                    <a:pt x="0" y="1924050"/>
                  </a:lnTo>
                  <a:lnTo>
                    <a:pt x="128993" y="1924050"/>
                  </a:lnTo>
                  <a:lnTo>
                    <a:pt x="18158029" y="1924050"/>
                  </a:lnTo>
                  <a:lnTo>
                    <a:pt x="18287022" y="1924050"/>
                  </a:lnTo>
                  <a:lnTo>
                    <a:pt x="18287022" y="0"/>
                  </a:lnTo>
                  <a:close/>
                </a:path>
              </a:pathLst>
            </a:custGeom>
            <a:solidFill>
              <a:srgbClr val="014A97">
                <a:alpha val="5647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pic>
          <p:nvPicPr>
            <p:cNvPr id="23" name="Google Shape;23;p3"/>
            <p:cNvPicPr preferRelativeResize="0"/>
            <p:nvPr/>
          </p:nvPicPr>
          <p:blipFill rotWithShape="1">
            <a:blip r:embed="rId2">
              <a:alphaModFix/>
            </a:blip>
            <a:srcRect b="0" l="0" r="0" t="0"/>
            <a:stretch/>
          </p:blipFill>
          <p:spPr>
            <a:xfrm>
              <a:off x="0" y="8563945"/>
              <a:ext cx="18287996" cy="1723054"/>
            </a:xfrm>
            <a:prstGeom prst="rect">
              <a:avLst/>
            </a:prstGeom>
            <a:noFill/>
            <a:ln>
              <a:noFill/>
            </a:ln>
          </p:spPr>
        </p:pic>
      </p:grpSp>
      <p:sp>
        <p:nvSpPr>
          <p:cNvPr id="24" name="Google Shape;24;p3"/>
          <p:cNvSpPr txBox="1"/>
          <p:nvPr>
            <p:ph idx="1" type="body"/>
          </p:nvPr>
        </p:nvSpPr>
        <p:spPr>
          <a:xfrm>
            <a:off x="565425" y="1466575"/>
            <a:ext cx="11114100" cy="3834300"/>
          </a:xfrm>
          <a:prstGeom prst="rect">
            <a:avLst/>
          </a:prstGeom>
        </p:spPr>
        <p:txBody>
          <a:bodyPr anchorCtr="0" anchor="t" bIns="45700" lIns="91425" spcFirstLastPara="1" rIns="91425" wrap="square" tIns="45700">
            <a:normAutofit/>
          </a:bodyPr>
          <a:lstStyle>
            <a:lvl1pPr indent="-406400" lvl="0" marL="457200">
              <a:spcBef>
                <a:spcPts val="1000"/>
              </a:spcBef>
              <a:spcAft>
                <a:spcPts val="0"/>
              </a:spcAft>
              <a:buSzPts val="2800"/>
              <a:buChar char="•"/>
              <a:defRPr/>
            </a:lvl1pPr>
            <a:lvl2pPr indent="-381000" lvl="1" marL="914400">
              <a:spcBef>
                <a:spcPts val="500"/>
              </a:spcBef>
              <a:spcAft>
                <a:spcPts val="0"/>
              </a:spcAft>
              <a:buSzPts val="2400"/>
              <a:buChar char="•"/>
              <a:defRPr/>
            </a:lvl2pPr>
            <a:lvl3pPr indent="-355600" lvl="2" marL="1371600">
              <a:spcBef>
                <a:spcPts val="500"/>
              </a:spcBef>
              <a:spcAft>
                <a:spcPts val="0"/>
              </a:spcAft>
              <a:buSzPts val="2000"/>
              <a:buChar char="•"/>
              <a:defRPr/>
            </a:lvl3pPr>
            <a:lvl4pPr indent="-342900" lvl="3" marL="1828800">
              <a:spcBef>
                <a:spcPts val="500"/>
              </a:spcBef>
              <a:spcAft>
                <a:spcPts val="0"/>
              </a:spcAft>
              <a:buSzPts val="1800"/>
              <a:buChar char="•"/>
              <a:defRPr/>
            </a:lvl4pPr>
            <a:lvl5pPr indent="-342900" lvl="4" marL="2286000">
              <a:spcBef>
                <a:spcPts val="500"/>
              </a:spcBef>
              <a:spcAft>
                <a:spcPts val="0"/>
              </a:spcAft>
              <a:buSzPts val="1800"/>
              <a:buChar char="•"/>
              <a:defRPr/>
            </a:lvl5pPr>
            <a:lvl6pPr indent="-342900" lvl="5" marL="2743200">
              <a:spcBef>
                <a:spcPts val="500"/>
              </a:spcBef>
              <a:spcAft>
                <a:spcPts val="0"/>
              </a:spcAft>
              <a:buSzPts val="1800"/>
              <a:buChar char="•"/>
              <a:defRPr/>
            </a:lvl6pPr>
            <a:lvl7pPr indent="-342900" lvl="6" marL="3200400">
              <a:spcBef>
                <a:spcPts val="500"/>
              </a:spcBef>
              <a:spcAft>
                <a:spcPts val="0"/>
              </a:spcAft>
              <a:buSzPts val="1800"/>
              <a:buChar char="•"/>
              <a:defRPr/>
            </a:lvl7pPr>
            <a:lvl8pPr indent="-342900" lvl="7" marL="3657600">
              <a:spcBef>
                <a:spcPts val="500"/>
              </a:spcBef>
              <a:spcAft>
                <a:spcPts val="0"/>
              </a:spcAft>
              <a:buSzPts val="1800"/>
              <a:buChar char="•"/>
              <a:defRPr/>
            </a:lvl8pPr>
            <a:lvl9pPr indent="-342900" lvl="8" marL="4114800">
              <a:spcBef>
                <a:spcPts val="500"/>
              </a:spcBef>
              <a:spcAft>
                <a:spcPts val="0"/>
              </a:spcAft>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25" name="Shape 25"/>
        <p:cNvGrpSpPr/>
        <p:nvPr/>
      </p:nvGrpSpPr>
      <p:grpSpPr>
        <a:xfrm>
          <a:off x="0" y="0"/>
          <a:ext cx="0" cy="0"/>
          <a:chOff x="0" y="0"/>
          <a:chExt cx="0" cy="0"/>
        </a:xfrm>
      </p:grpSpPr>
      <p:sp>
        <p:nvSpPr>
          <p:cNvPr id="26" name="Google Shape;26;p4"/>
          <p:cNvSpPr txBox="1"/>
          <p:nvPr>
            <p:ph type="title"/>
          </p:nvPr>
        </p:nvSpPr>
        <p:spPr>
          <a:xfrm>
            <a:off x="838200" y="5294925"/>
            <a:ext cx="10515600" cy="1325700"/>
          </a:xfrm>
          <a:prstGeom prst="rect">
            <a:avLst/>
          </a:prstGeom>
        </p:spPr>
        <p:txBody>
          <a:bodyPr anchorCtr="0" anchor="t" bIns="45700" lIns="91425" spcFirstLastPara="1" rIns="91425" wrap="square" tIns="45700">
            <a:normAutofit/>
          </a:bodyPr>
          <a:lstStyle>
            <a:lvl1pPr lvl="0">
              <a:spcBef>
                <a:spcPts val="0"/>
              </a:spcBef>
              <a:spcAft>
                <a:spcPts val="0"/>
              </a:spcAft>
              <a:buSzPts val="4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27" name="Google Shape;27;p4"/>
          <p:cNvGrpSpPr/>
          <p:nvPr/>
        </p:nvGrpSpPr>
        <p:grpSpPr>
          <a:xfrm>
            <a:off x="-300" y="0"/>
            <a:ext cx="12192609" cy="1543127"/>
            <a:chOff x="0" y="0"/>
            <a:chExt cx="18287999" cy="2314575"/>
          </a:xfrm>
        </p:grpSpPr>
        <p:sp>
          <p:nvSpPr>
            <p:cNvPr id="28" name="Google Shape;28;p4"/>
            <p:cNvSpPr/>
            <p:nvPr/>
          </p:nvSpPr>
          <p:spPr>
            <a:xfrm>
              <a:off x="514" y="0"/>
              <a:ext cx="18287365" cy="2314575"/>
            </a:xfrm>
            <a:custGeom>
              <a:rect b="b" l="l" r="r" t="t"/>
              <a:pathLst>
                <a:path extrusionOk="0" h="2314575" w="18287365">
                  <a:moveTo>
                    <a:pt x="18286969" y="2314574"/>
                  </a:moveTo>
                  <a:lnTo>
                    <a:pt x="0" y="2314574"/>
                  </a:lnTo>
                  <a:lnTo>
                    <a:pt x="0" y="0"/>
                  </a:lnTo>
                  <a:lnTo>
                    <a:pt x="18286969" y="0"/>
                  </a:lnTo>
                  <a:lnTo>
                    <a:pt x="18286969" y="2314574"/>
                  </a:lnTo>
                  <a:close/>
                </a:path>
              </a:pathLst>
            </a:custGeom>
            <a:solidFill>
              <a:srgbClr val="014A97">
                <a:alpha val="69410"/>
              </a:srgbClr>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pic>
          <p:nvPicPr>
            <p:cNvPr id="29" name="Google Shape;29;p4"/>
            <p:cNvPicPr preferRelativeResize="0"/>
            <p:nvPr/>
          </p:nvPicPr>
          <p:blipFill rotWithShape="1">
            <a:blip r:embed="rId2">
              <a:alphaModFix/>
            </a:blip>
            <a:srcRect b="0" l="0" r="0" t="0"/>
            <a:stretch/>
          </p:blipFill>
          <p:spPr>
            <a:xfrm>
              <a:off x="0" y="0"/>
              <a:ext cx="18287999" cy="2000249"/>
            </a:xfrm>
            <a:prstGeom prst="rect">
              <a:avLst/>
            </a:prstGeom>
            <a:noFill/>
            <a:ln>
              <a:noFill/>
            </a:ln>
          </p:spPr>
        </p:pic>
      </p:grpSp>
      <p:sp>
        <p:nvSpPr>
          <p:cNvPr id="30" name="Google Shape;30;p4"/>
          <p:cNvSpPr txBox="1"/>
          <p:nvPr>
            <p:ph idx="1" type="body"/>
          </p:nvPr>
        </p:nvSpPr>
        <p:spPr>
          <a:xfrm>
            <a:off x="335725" y="1731625"/>
            <a:ext cx="11397000" cy="3534000"/>
          </a:xfrm>
          <a:prstGeom prst="rect">
            <a:avLst/>
          </a:prstGeom>
        </p:spPr>
        <p:txBody>
          <a:bodyPr anchorCtr="0" anchor="t" bIns="45700" lIns="91425" spcFirstLastPara="1" rIns="91425" wrap="square" tIns="45700">
            <a:normAutofit/>
          </a:bodyPr>
          <a:lstStyle>
            <a:lvl1pPr indent="-406400" lvl="0" marL="457200">
              <a:spcBef>
                <a:spcPts val="1000"/>
              </a:spcBef>
              <a:spcAft>
                <a:spcPts val="0"/>
              </a:spcAft>
              <a:buSzPts val="2800"/>
              <a:buChar char="•"/>
              <a:defRPr/>
            </a:lvl1pPr>
            <a:lvl2pPr indent="-381000" lvl="1" marL="914400">
              <a:spcBef>
                <a:spcPts val="500"/>
              </a:spcBef>
              <a:spcAft>
                <a:spcPts val="0"/>
              </a:spcAft>
              <a:buSzPts val="2400"/>
              <a:buChar char="•"/>
              <a:defRPr/>
            </a:lvl2pPr>
            <a:lvl3pPr indent="-355600" lvl="2" marL="1371600">
              <a:spcBef>
                <a:spcPts val="500"/>
              </a:spcBef>
              <a:spcAft>
                <a:spcPts val="0"/>
              </a:spcAft>
              <a:buSzPts val="2000"/>
              <a:buChar char="•"/>
              <a:defRPr/>
            </a:lvl3pPr>
            <a:lvl4pPr indent="-342900" lvl="3" marL="1828800">
              <a:spcBef>
                <a:spcPts val="500"/>
              </a:spcBef>
              <a:spcAft>
                <a:spcPts val="0"/>
              </a:spcAft>
              <a:buSzPts val="1800"/>
              <a:buChar char="•"/>
              <a:defRPr/>
            </a:lvl4pPr>
            <a:lvl5pPr indent="-342900" lvl="4" marL="2286000">
              <a:spcBef>
                <a:spcPts val="500"/>
              </a:spcBef>
              <a:spcAft>
                <a:spcPts val="0"/>
              </a:spcAft>
              <a:buSzPts val="1800"/>
              <a:buChar char="•"/>
              <a:defRPr/>
            </a:lvl5pPr>
            <a:lvl6pPr indent="-342900" lvl="5" marL="2743200">
              <a:spcBef>
                <a:spcPts val="500"/>
              </a:spcBef>
              <a:spcAft>
                <a:spcPts val="0"/>
              </a:spcAft>
              <a:buSzPts val="1800"/>
              <a:buChar char="•"/>
              <a:defRPr/>
            </a:lvl6pPr>
            <a:lvl7pPr indent="-342900" lvl="6" marL="3200400">
              <a:spcBef>
                <a:spcPts val="500"/>
              </a:spcBef>
              <a:spcAft>
                <a:spcPts val="0"/>
              </a:spcAft>
              <a:buSzPts val="1800"/>
              <a:buChar char="•"/>
              <a:defRPr/>
            </a:lvl7pPr>
            <a:lvl8pPr indent="-342900" lvl="7" marL="3657600">
              <a:spcBef>
                <a:spcPts val="500"/>
              </a:spcBef>
              <a:spcAft>
                <a:spcPts val="0"/>
              </a:spcAft>
              <a:buSzPts val="1800"/>
              <a:buChar char="•"/>
              <a:defRPr/>
            </a:lvl8pPr>
            <a:lvl9pPr indent="-342900" lvl="8" marL="4114800">
              <a:spcBef>
                <a:spcPts val="500"/>
              </a:spcBef>
              <a:spcAft>
                <a:spcPts val="0"/>
              </a:spcAft>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
    <p:spTree>
      <p:nvGrpSpPr>
        <p:cNvPr id="31" name="Shape 31"/>
        <p:cNvGrpSpPr/>
        <p:nvPr/>
      </p:nvGrpSpPr>
      <p:grpSpPr>
        <a:xfrm>
          <a:off x="0" y="0"/>
          <a:ext cx="0" cy="0"/>
          <a:chOff x="0" y="0"/>
          <a:chExt cx="0" cy="0"/>
        </a:xfrm>
      </p:grpSpPr>
      <p:sp>
        <p:nvSpPr>
          <p:cNvPr id="32" name="Google Shape;32;p5"/>
          <p:cNvSpPr txBox="1"/>
          <p:nvPr>
            <p:ph idx="11" type="ftr"/>
          </p:nvPr>
        </p:nvSpPr>
        <p:spPr>
          <a:xfrm>
            <a:off x="4145280" y="6377940"/>
            <a:ext cx="3901500" cy="3429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3" name="Google Shape;33;p5"/>
          <p:cNvSpPr txBox="1"/>
          <p:nvPr>
            <p:ph idx="10" type="dt"/>
          </p:nvPr>
        </p:nvSpPr>
        <p:spPr>
          <a:xfrm>
            <a:off x="609600" y="6377940"/>
            <a:ext cx="2804100" cy="342900"/>
          </a:xfrm>
          <a:prstGeom prst="rect">
            <a:avLst/>
          </a:prstGeom>
          <a:noFill/>
          <a:ln>
            <a:noFill/>
          </a:ln>
        </p:spPr>
        <p:txBody>
          <a:bodyPr anchorCtr="0" anchor="t" bIns="0" lIns="0" spcFirstLastPara="1" rIns="0" wrap="square" tIns="0">
            <a:spAutoFit/>
          </a:bodyPr>
          <a:lstStyle>
            <a:lvl1pPr lvl="0" rtl="0" algn="l">
              <a:spcBef>
                <a:spcPts val="0"/>
              </a:spcBef>
              <a:spcAft>
                <a:spcPts val="0"/>
              </a:spcAft>
              <a:buSzPts val="1400"/>
              <a:buNone/>
              <a:defRPr>
                <a:solidFill>
                  <a:srgbClr val="888888"/>
                </a:solidFill>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34" name="Google Shape;34;p5"/>
          <p:cNvSpPr txBox="1"/>
          <p:nvPr>
            <p:ph idx="12" type="sldNum"/>
          </p:nvPr>
        </p:nvSpPr>
        <p:spPr>
          <a:xfrm>
            <a:off x="8778241" y="6377940"/>
            <a:ext cx="2804100" cy="184800"/>
          </a:xfrm>
          <a:prstGeom prst="rect">
            <a:avLst/>
          </a:prstGeom>
          <a:noFill/>
          <a:ln>
            <a:noFill/>
          </a:ln>
        </p:spPr>
        <p:txBody>
          <a:bodyPr anchorCtr="0" anchor="t" bIns="0" lIns="0" spcFirstLastPara="1" rIns="0" wrap="square" tIns="0">
            <a:spAutoFit/>
          </a:bodyPr>
          <a:lstStyle>
            <a:lvl1pPr indent="0" lvl="0" marL="0" rtl="0" algn="r">
              <a:spcBef>
                <a:spcPts val="0"/>
              </a:spcBef>
              <a:buNone/>
              <a:defRPr>
                <a:solidFill>
                  <a:srgbClr val="888888"/>
                </a:solidFill>
              </a:defRPr>
            </a:lvl1pPr>
            <a:lvl2pPr indent="0" lvl="1" marL="0" rtl="0" algn="r">
              <a:spcBef>
                <a:spcPts val="0"/>
              </a:spcBef>
              <a:buNone/>
              <a:defRPr>
                <a:solidFill>
                  <a:srgbClr val="888888"/>
                </a:solidFill>
              </a:defRPr>
            </a:lvl2pPr>
            <a:lvl3pPr indent="0" lvl="2" marL="0" rtl="0" algn="r">
              <a:spcBef>
                <a:spcPts val="0"/>
              </a:spcBef>
              <a:buNone/>
              <a:defRPr>
                <a:solidFill>
                  <a:srgbClr val="888888"/>
                </a:solidFill>
              </a:defRPr>
            </a:lvl3pPr>
            <a:lvl4pPr indent="0" lvl="3" marL="0" rtl="0" algn="r">
              <a:spcBef>
                <a:spcPts val="0"/>
              </a:spcBef>
              <a:buNone/>
              <a:defRPr>
                <a:solidFill>
                  <a:srgbClr val="888888"/>
                </a:solidFill>
              </a:defRPr>
            </a:lvl4pPr>
            <a:lvl5pPr indent="0" lvl="4" marL="0" rtl="0" algn="r">
              <a:spcBef>
                <a:spcPts val="0"/>
              </a:spcBef>
              <a:buNone/>
              <a:defRPr>
                <a:solidFill>
                  <a:srgbClr val="888888"/>
                </a:solidFill>
              </a:defRPr>
            </a:lvl5pPr>
            <a:lvl6pPr indent="0" lvl="5" marL="0" rtl="0" algn="r">
              <a:spcBef>
                <a:spcPts val="0"/>
              </a:spcBef>
              <a:buNone/>
              <a:defRPr>
                <a:solidFill>
                  <a:srgbClr val="888888"/>
                </a:solidFill>
              </a:defRPr>
            </a:lvl6pPr>
            <a:lvl7pPr indent="0" lvl="6" marL="0" rtl="0" algn="r">
              <a:spcBef>
                <a:spcPts val="0"/>
              </a:spcBef>
              <a:buNone/>
              <a:defRPr>
                <a:solidFill>
                  <a:srgbClr val="888888"/>
                </a:solidFill>
              </a:defRPr>
            </a:lvl7pPr>
            <a:lvl8pPr indent="0" lvl="7" marL="0" rtl="0" algn="r">
              <a:spcBef>
                <a:spcPts val="0"/>
              </a:spcBef>
              <a:buNone/>
              <a:defRPr>
                <a:solidFill>
                  <a:srgbClr val="888888"/>
                </a:solidFill>
              </a:defRPr>
            </a:lvl8pPr>
            <a:lvl9pPr indent="0" lvl="8" marL="0" rtl="0" algn="r">
              <a:spcBef>
                <a:spcPts val="0"/>
              </a:spcBef>
              <a:buNone/>
              <a:defRPr>
                <a:solidFill>
                  <a:srgbClr val="888888"/>
                </a:solidFill>
              </a:defRPr>
            </a:lvl9pPr>
          </a:lstStyle>
          <a:p>
            <a:pPr indent="0" lvl="0" marL="0" rtl="0" algn="r">
              <a:spcBef>
                <a:spcPts val="0"/>
              </a:spcBef>
              <a:spcAft>
                <a:spcPts val="0"/>
              </a:spcAft>
              <a:buNone/>
            </a:pPr>
            <a:fld id="{00000000-1234-1234-1234-123412341234}" type="slidenum">
              <a:rPr lang="en-US"/>
              <a:t>‹#›</a:t>
            </a:fld>
            <a:endParaRPr sz="1200">
              <a:latin typeface="Calibri"/>
              <a:ea typeface="Calibri"/>
              <a:cs typeface="Calibri"/>
              <a:sym typeface="Calibri"/>
            </a:endParaRPr>
          </a:p>
        </p:txBody>
      </p:sp>
      <p:grpSp>
        <p:nvGrpSpPr>
          <p:cNvPr id="35" name="Google Shape;35;p5"/>
          <p:cNvGrpSpPr/>
          <p:nvPr/>
        </p:nvGrpSpPr>
        <p:grpSpPr>
          <a:xfrm>
            <a:off x="0" y="6433347"/>
            <a:ext cx="12192778" cy="222261"/>
            <a:chOff x="0" y="9649538"/>
            <a:chExt cx="18288253" cy="333375"/>
          </a:xfrm>
        </p:grpSpPr>
        <p:sp>
          <p:nvSpPr>
            <p:cNvPr id="36" name="Google Shape;36;p5"/>
            <p:cNvSpPr/>
            <p:nvPr/>
          </p:nvSpPr>
          <p:spPr>
            <a:xfrm>
              <a:off x="8389873" y="9649538"/>
              <a:ext cx="9898380" cy="333375"/>
            </a:xfrm>
            <a:custGeom>
              <a:rect b="b" l="l" r="r" t="t"/>
              <a:pathLst>
                <a:path extrusionOk="0" h="333375" w="9898380">
                  <a:moveTo>
                    <a:pt x="0" y="333374"/>
                  </a:moveTo>
                  <a:lnTo>
                    <a:pt x="9898125" y="333374"/>
                  </a:lnTo>
                  <a:lnTo>
                    <a:pt x="9898125" y="0"/>
                  </a:lnTo>
                  <a:lnTo>
                    <a:pt x="0" y="0"/>
                  </a:lnTo>
                  <a:lnTo>
                    <a:pt x="0" y="333374"/>
                  </a:lnTo>
                  <a:close/>
                </a:path>
              </a:pathLst>
            </a:custGeom>
            <a:solidFill>
              <a:srgbClr val="F5BE49"/>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37" name="Google Shape;37;p5"/>
            <p:cNvSpPr/>
            <p:nvPr/>
          </p:nvSpPr>
          <p:spPr>
            <a:xfrm>
              <a:off x="0" y="9649538"/>
              <a:ext cx="8390255" cy="333375"/>
            </a:xfrm>
            <a:custGeom>
              <a:rect b="b" l="l" r="r" t="t"/>
              <a:pathLst>
                <a:path extrusionOk="0" h="333375" w="8390255">
                  <a:moveTo>
                    <a:pt x="0" y="0"/>
                  </a:moveTo>
                  <a:lnTo>
                    <a:pt x="8389873" y="0"/>
                  </a:lnTo>
                  <a:lnTo>
                    <a:pt x="8389873" y="333374"/>
                  </a:lnTo>
                  <a:lnTo>
                    <a:pt x="0" y="333374"/>
                  </a:lnTo>
                  <a:lnTo>
                    <a:pt x="0" y="0"/>
                  </a:lnTo>
                  <a:close/>
                </a:path>
              </a:pathLst>
            </a:custGeom>
            <a:solidFill>
              <a:srgbClr val="011B5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grpSp>
      <p:sp>
        <p:nvSpPr>
          <p:cNvPr id="38" name="Google Shape;38;p5"/>
          <p:cNvSpPr txBox="1"/>
          <p:nvPr>
            <p:ph idx="1" type="body"/>
          </p:nvPr>
        </p:nvSpPr>
        <p:spPr>
          <a:xfrm>
            <a:off x="247375" y="1219200"/>
            <a:ext cx="11750400" cy="4929600"/>
          </a:xfrm>
          <a:prstGeom prst="rect">
            <a:avLst/>
          </a:prstGeom>
        </p:spPr>
        <p:txBody>
          <a:bodyPr anchorCtr="0" anchor="t" bIns="45700" lIns="91425" spcFirstLastPara="1" rIns="91425" wrap="square" tIns="45700">
            <a:normAutofit/>
          </a:bodyPr>
          <a:lstStyle>
            <a:lvl1pPr indent="-406400" lvl="0" marL="457200">
              <a:spcBef>
                <a:spcPts val="1000"/>
              </a:spcBef>
              <a:spcAft>
                <a:spcPts val="0"/>
              </a:spcAft>
              <a:buSzPts val="2800"/>
              <a:buChar char="•"/>
              <a:defRPr/>
            </a:lvl1pPr>
            <a:lvl2pPr indent="-381000" lvl="1" marL="914400">
              <a:spcBef>
                <a:spcPts val="500"/>
              </a:spcBef>
              <a:spcAft>
                <a:spcPts val="0"/>
              </a:spcAft>
              <a:buSzPts val="2400"/>
              <a:buChar char="•"/>
              <a:defRPr/>
            </a:lvl2pPr>
            <a:lvl3pPr indent="-355600" lvl="2" marL="1371600">
              <a:spcBef>
                <a:spcPts val="500"/>
              </a:spcBef>
              <a:spcAft>
                <a:spcPts val="0"/>
              </a:spcAft>
              <a:buSzPts val="2000"/>
              <a:buChar char="•"/>
              <a:defRPr/>
            </a:lvl3pPr>
            <a:lvl4pPr indent="-342900" lvl="3" marL="1828800">
              <a:spcBef>
                <a:spcPts val="500"/>
              </a:spcBef>
              <a:spcAft>
                <a:spcPts val="0"/>
              </a:spcAft>
              <a:buSzPts val="1800"/>
              <a:buChar char="•"/>
              <a:defRPr/>
            </a:lvl4pPr>
            <a:lvl5pPr indent="-342900" lvl="4" marL="2286000">
              <a:spcBef>
                <a:spcPts val="500"/>
              </a:spcBef>
              <a:spcAft>
                <a:spcPts val="0"/>
              </a:spcAft>
              <a:buSzPts val="1800"/>
              <a:buChar char="•"/>
              <a:defRPr/>
            </a:lvl5pPr>
            <a:lvl6pPr indent="-342900" lvl="5" marL="2743200">
              <a:spcBef>
                <a:spcPts val="500"/>
              </a:spcBef>
              <a:spcAft>
                <a:spcPts val="0"/>
              </a:spcAft>
              <a:buSzPts val="1800"/>
              <a:buChar char="•"/>
              <a:defRPr/>
            </a:lvl6pPr>
            <a:lvl7pPr indent="-342900" lvl="6" marL="3200400">
              <a:spcBef>
                <a:spcPts val="500"/>
              </a:spcBef>
              <a:spcAft>
                <a:spcPts val="0"/>
              </a:spcAft>
              <a:buSzPts val="1800"/>
              <a:buChar char="•"/>
              <a:defRPr/>
            </a:lvl7pPr>
            <a:lvl8pPr indent="-342900" lvl="7" marL="3657600">
              <a:spcBef>
                <a:spcPts val="500"/>
              </a:spcBef>
              <a:spcAft>
                <a:spcPts val="0"/>
              </a:spcAft>
              <a:buSzPts val="1800"/>
              <a:buChar char="•"/>
              <a:defRPr/>
            </a:lvl8pPr>
            <a:lvl9pPr indent="-342900" lvl="8" marL="4114800">
              <a:spcBef>
                <a:spcPts val="500"/>
              </a:spcBef>
              <a:spcAft>
                <a:spcPts val="0"/>
              </a:spcAft>
              <a:buSzPts val="1800"/>
              <a:buChar char="•"/>
              <a:defRPr/>
            </a:lvl9pPr>
          </a:lstStyle>
          <a:p/>
        </p:txBody>
      </p:sp>
      <p:sp>
        <p:nvSpPr>
          <p:cNvPr id="39" name="Google Shape;39;p5"/>
          <p:cNvSpPr txBox="1"/>
          <p:nvPr>
            <p:ph type="title"/>
          </p:nvPr>
        </p:nvSpPr>
        <p:spPr>
          <a:xfrm>
            <a:off x="106025" y="141350"/>
            <a:ext cx="11962200" cy="1024800"/>
          </a:xfrm>
          <a:prstGeom prst="rect">
            <a:avLst/>
          </a:prstGeom>
        </p:spPr>
        <p:txBody>
          <a:bodyPr anchorCtr="0" anchor="t" bIns="45700" lIns="91425" spcFirstLastPara="1" rIns="91425" wrap="square" tIns="45700">
            <a:normAutofit/>
          </a:bodyPr>
          <a:lstStyle>
            <a:lvl1pPr lvl="0">
              <a:spcBef>
                <a:spcPts val="0"/>
              </a:spcBef>
              <a:spcAft>
                <a:spcPts val="0"/>
              </a:spcAft>
              <a:buSzPts val="4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JSU">
  <p:cSld name="CUSTOM_1">
    <p:spTree>
      <p:nvGrpSpPr>
        <p:cNvPr id="40" name="Shape 40"/>
        <p:cNvGrpSpPr/>
        <p:nvPr/>
      </p:nvGrpSpPr>
      <p:grpSpPr>
        <a:xfrm>
          <a:off x="0" y="0"/>
          <a:ext cx="0" cy="0"/>
          <a:chOff x="0" y="0"/>
          <a:chExt cx="0" cy="0"/>
        </a:xfrm>
      </p:grpSpPr>
      <p:sp>
        <p:nvSpPr>
          <p:cNvPr id="41" name="Google Shape;41;p6"/>
          <p:cNvSpPr txBox="1"/>
          <p:nvPr>
            <p:ph type="title"/>
          </p:nvPr>
        </p:nvSpPr>
        <p:spPr>
          <a:xfrm>
            <a:off x="996275" y="339100"/>
            <a:ext cx="10515600" cy="1325700"/>
          </a:xfrm>
          <a:prstGeom prst="rect">
            <a:avLst/>
          </a:prstGeom>
        </p:spPr>
        <p:txBody>
          <a:bodyPr anchorCtr="0" anchor="t" bIns="45700" lIns="91425" spcFirstLastPara="1" rIns="91425" wrap="square" tIns="45700">
            <a:normAutofit/>
          </a:bodyPr>
          <a:lstStyle>
            <a:lvl1pPr lvl="0">
              <a:spcBef>
                <a:spcPts val="0"/>
              </a:spcBef>
              <a:spcAft>
                <a:spcPts val="0"/>
              </a:spcAft>
              <a:buSzPts val="4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42" name="Google Shape;42;p6"/>
          <p:cNvGrpSpPr/>
          <p:nvPr/>
        </p:nvGrpSpPr>
        <p:grpSpPr>
          <a:xfrm>
            <a:off x="274331" y="55"/>
            <a:ext cx="721944" cy="6858343"/>
            <a:chOff x="411476" y="83"/>
            <a:chExt cx="1082862" cy="10287000"/>
          </a:xfrm>
        </p:grpSpPr>
        <p:sp>
          <p:nvSpPr>
            <p:cNvPr id="43" name="Google Shape;43;p6"/>
            <p:cNvSpPr/>
            <p:nvPr/>
          </p:nvSpPr>
          <p:spPr>
            <a:xfrm>
              <a:off x="411476" y="83"/>
              <a:ext cx="411480" cy="10287000"/>
            </a:xfrm>
            <a:custGeom>
              <a:rect b="b" l="l" r="r" t="t"/>
              <a:pathLst>
                <a:path extrusionOk="0" h="10287000" w="411480">
                  <a:moveTo>
                    <a:pt x="0" y="10286823"/>
                  </a:moveTo>
                  <a:lnTo>
                    <a:pt x="411482" y="10286823"/>
                  </a:lnTo>
                  <a:lnTo>
                    <a:pt x="411482" y="0"/>
                  </a:lnTo>
                  <a:lnTo>
                    <a:pt x="0" y="0"/>
                  </a:lnTo>
                  <a:lnTo>
                    <a:pt x="0" y="10286823"/>
                  </a:lnTo>
                  <a:close/>
                </a:path>
              </a:pathLst>
            </a:custGeom>
            <a:solidFill>
              <a:srgbClr val="011B50"/>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44" name="Google Shape;44;p6"/>
            <p:cNvSpPr/>
            <p:nvPr/>
          </p:nvSpPr>
          <p:spPr>
            <a:xfrm>
              <a:off x="822958" y="535"/>
              <a:ext cx="357505" cy="10286365"/>
            </a:xfrm>
            <a:custGeom>
              <a:rect b="b" l="l" r="r" t="t"/>
              <a:pathLst>
                <a:path extrusionOk="0" h="10286365" w="357505">
                  <a:moveTo>
                    <a:pt x="0" y="10285919"/>
                  </a:moveTo>
                  <a:lnTo>
                    <a:pt x="357054" y="10285919"/>
                  </a:lnTo>
                  <a:lnTo>
                    <a:pt x="357054" y="0"/>
                  </a:lnTo>
                  <a:lnTo>
                    <a:pt x="0" y="0"/>
                  </a:lnTo>
                  <a:lnTo>
                    <a:pt x="0" y="10285919"/>
                  </a:lnTo>
                  <a:close/>
                </a:path>
              </a:pathLst>
            </a:custGeom>
            <a:solidFill>
              <a:srgbClr val="73A1BE"/>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45" name="Google Shape;45;p6"/>
            <p:cNvSpPr/>
            <p:nvPr/>
          </p:nvSpPr>
          <p:spPr>
            <a:xfrm>
              <a:off x="1180013" y="893"/>
              <a:ext cx="314325" cy="10285730"/>
            </a:xfrm>
            <a:custGeom>
              <a:rect b="b" l="l" r="r" t="t"/>
              <a:pathLst>
                <a:path extrusionOk="0" h="10285730" w="314325">
                  <a:moveTo>
                    <a:pt x="314325" y="10285221"/>
                  </a:moveTo>
                  <a:lnTo>
                    <a:pt x="0" y="10285221"/>
                  </a:lnTo>
                  <a:lnTo>
                    <a:pt x="0" y="0"/>
                  </a:lnTo>
                  <a:lnTo>
                    <a:pt x="314325" y="0"/>
                  </a:lnTo>
                  <a:lnTo>
                    <a:pt x="314325" y="10285221"/>
                  </a:lnTo>
                  <a:close/>
                </a:path>
              </a:pathLst>
            </a:custGeom>
            <a:solidFill>
              <a:srgbClr val="F5BE49"/>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grpSp>
      <p:sp>
        <p:nvSpPr>
          <p:cNvPr id="46" name="Google Shape;46;p6"/>
          <p:cNvSpPr txBox="1"/>
          <p:nvPr>
            <p:ph idx="1" type="body"/>
          </p:nvPr>
        </p:nvSpPr>
        <p:spPr>
          <a:xfrm>
            <a:off x="1219200" y="1130850"/>
            <a:ext cx="10760700" cy="5442300"/>
          </a:xfrm>
          <a:prstGeom prst="rect">
            <a:avLst/>
          </a:prstGeom>
        </p:spPr>
        <p:txBody>
          <a:bodyPr anchorCtr="0" anchor="t" bIns="45700" lIns="91425" spcFirstLastPara="1" rIns="91425" wrap="square" tIns="45700">
            <a:normAutofit/>
          </a:bodyPr>
          <a:lstStyle>
            <a:lvl1pPr indent="-406400" lvl="0" marL="457200">
              <a:spcBef>
                <a:spcPts val="1000"/>
              </a:spcBef>
              <a:spcAft>
                <a:spcPts val="0"/>
              </a:spcAft>
              <a:buSzPts val="2800"/>
              <a:buChar char="•"/>
              <a:defRPr/>
            </a:lvl1pPr>
            <a:lvl2pPr indent="-381000" lvl="1" marL="914400">
              <a:spcBef>
                <a:spcPts val="500"/>
              </a:spcBef>
              <a:spcAft>
                <a:spcPts val="0"/>
              </a:spcAft>
              <a:buSzPts val="2400"/>
              <a:buChar char="•"/>
              <a:defRPr/>
            </a:lvl2pPr>
            <a:lvl3pPr indent="-355600" lvl="2" marL="1371600">
              <a:spcBef>
                <a:spcPts val="500"/>
              </a:spcBef>
              <a:spcAft>
                <a:spcPts val="0"/>
              </a:spcAft>
              <a:buSzPts val="2000"/>
              <a:buChar char="•"/>
              <a:defRPr/>
            </a:lvl3pPr>
            <a:lvl4pPr indent="-342900" lvl="3" marL="1828800">
              <a:spcBef>
                <a:spcPts val="500"/>
              </a:spcBef>
              <a:spcAft>
                <a:spcPts val="0"/>
              </a:spcAft>
              <a:buSzPts val="1800"/>
              <a:buChar char="•"/>
              <a:defRPr/>
            </a:lvl4pPr>
            <a:lvl5pPr indent="-342900" lvl="4" marL="2286000">
              <a:spcBef>
                <a:spcPts val="500"/>
              </a:spcBef>
              <a:spcAft>
                <a:spcPts val="0"/>
              </a:spcAft>
              <a:buSzPts val="1800"/>
              <a:buChar char="•"/>
              <a:defRPr/>
            </a:lvl5pPr>
            <a:lvl6pPr indent="-342900" lvl="5" marL="2743200">
              <a:spcBef>
                <a:spcPts val="500"/>
              </a:spcBef>
              <a:spcAft>
                <a:spcPts val="0"/>
              </a:spcAft>
              <a:buSzPts val="1800"/>
              <a:buChar char="•"/>
              <a:defRPr/>
            </a:lvl6pPr>
            <a:lvl7pPr indent="-342900" lvl="6" marL="3200400">
              <a:spcBef>
                <a:spcPts val="500"/>
              </a:spcBef>
              <a:spcAft>
                <a:spcPts val="0"/>
              </a:spcAft>
              <a:buSzPts val="1800"/>
              <a:buChar char="•"/>
              <a:defRPr/>
            </a:lvl7pPr>
            <a:lvl8pPr indent="-342900" lvl="7" marL="3657600">
              <a:spcBef>
                <a:spcPts val="500"/>
              </a:spcBef>
              <a:spcAft>
                <a:spcPts val="0"/>
              </a:spcAft>
              <a:buSzPts val="1800"/>
              <a:buChar char="•"/>
              <a:defRPr/>
            </a:lvl8pPr>
            <a:lvl9pPr indent="-342900" lvl="8" marL="4114800">
              <a:spcBef>
                <a:spcPts val="500"/>
              </a:spcBef>
              <a:spcAft>
                <a:spcPts val="0"/>
              </a:spcAft>
              <a:buSzPts val="18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EB Garamond"/>
              <a:buNone/>
              <a:defRPr i="0" sz="4400" u="none" cap="none" strike="noStrike">
                <a:solidFill>
                  <a:schemeClr val="dk1"/>
                </a:solidFill>
                <a:latin typeface="EB Garamond"/>
                <a:ea typeface="EB Garamond"/>
                <a:cs typeface="EB Garamond"/>
                <a:sym typeface="EB Garamon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EB Garamond"/>
              <a:buChar char="•"/>
              <a:defRPr i="0" sz="2800" u="none" cap="none" strike="noStrike">
                <a:solidFill>
                  <a:schemeClr val="dk1"/>
                </a:solidFill>
                <a:latin typeface="EB Garamond"/>
                <a:ea typeface="EB Garamond"/>
                <a:cs typeface="EB Garamond"/>
                <a:sym typeface="EB Garamond"/>
              </a:defRPr>
            </a:lvl1pPr>
            <a:lvl2pPr indent="-381000" lvl="1" marL="914400" marR="0" rtl="0" algn="l">
              <a:lnSpc>
                <a:spcPct val="90000"/>
              </a:lnSpc>
              <a:spcBef>
                <a:spcPts val="500"/>
              </a:spcBef>
              <a:spcAft>
                <a:spcPts val="0"/>
              </a:spcAft>
              <a:buClr>
                <a:schemeClr val="dk1"/>
              </a:buClr>
              <a:buSzPts val="2400"/>
              <a:buFont typeface="EB Garamond"/>
              <a:buChar char="•"/>
              <a:defRPr i="0" sz="2400" u="none" cap="none" strike="noStrike">
                <a:solidFill>
                  <a:schemeClr val="dk1"/>
                </a:solidFill>
                <a:latin typeface="EB Garamond"/>
                <a:ea typeface="EB Garamond"/>
                <a:cs typeface="EB Garamond"/>
                <a:sym typeface="EB Garamond"/>
              </a:defRPr>
            </a:lvl2pPr>
            <a:lvl3pPr indent="-355600" lvl="2" marL="1371600" marR="0" rtl="0" algn="l">
              <a:lnSpc>
                <a:spcPct val="90000"/>
              </a:lnSpc>
              <a:spcBef>
                <a:spcPts val="500"/>
              </a:spcBef>
              <a:spcAft>
                <a:spcPts val="0"/>
              </a:spcAft>
              <a:buClr>
                <a:schemeClr val="dk1"/>
              </a:buClr>
              <a:buSzPts val="2000"/>
              <a:buFont typeface="EB Garamond"/>
              <a:buChar char="•"/>
              <a:defRPr i="0" sz="2000" u="none" cap="none" strike="noStrike">
                <a:solidFill>
                  <a:schemeClr val="dk1"/>
                </a:solidFill>
                <a:latin typeface="EB Garamond"/>
                <a:ea typeface="EB Garamond"/>
                <a:cs typeface="EB Garamond"/>
                <a:sym typeface="EB Garamond"/>
              </a:defRPr>
            </a:lvl3pPr>
            <a:lvl4pPr indent="-342900" lvl="3" marL="1828800" marR="0" rtl="0" algn="l">
              <a:lnSpc>
                <a:spcPct val="90000"/>
              </a:lnSpc>
              <a:spcBef>
                <a:spcPts val="500"/>
              </a:spcBef>
              <a:spcAft>
                <a:spcPts val="0"/>
              </a:spcAft>
              <a:buClr>
                <a:schemeClr val="dk1"/>
              </a:buClr>
              <a:buSzPts val="1800"/>
              <a:buFont typeface="EB Garamond"/>
              <a:buChar char="•"/>
              <a:defRPr i="0" sz="1800" u="none" cap="none" strike="noStrike">
                <a:solidFill>
                  <a:schemeClr val="dk1"/>
                </a:solidFill>
                <a:latin typeface="EB Garamond"/>
                <a:ea typeface="EB Garamond"/>
                <a:cs typeface="EB Garamond"/>
                <a:sym typeface="EB Garamond"/>
              </a:defRPr>
            </a:lvl4pPr>
            <a:lvl5pPr indent="-342900" lvl="4" marL="2286000" marR="0" rtl="0" algn="l">
              <a:lnSpc>
                <a:spcPct val="90000"/>
              </a:lnSpc>
              <a:spcBef>
                <a:spcPts val="500"/>
              </a:spcBef>
              <a:spcAft>
                <a:spcPts val="0"/>
              </a:spcAft>
              <a:buClr>
                <a:schemeClr val="dk1"/>
              </a:buClr>
              <a:buSzPts val="1800"/>
              <a:buFont typeface="EB Garamond"/>
              <a:buChar char="•"/>
              <a:defRPr i="0" sz="1800" u="none" cap="none" strike="noStrike">
                <a:solidFill>
                  <a:schemeClr val="dk1"/>
                </a:solidFill>
                <a:latin typeface="EB Garamond"/>
                <a:ea typeface="EB Garamond"/>
                <a:cs typeface="EB Garamond"/>
                <a:sym typeface="EB Garamond"/>
              </a:defRPr>
            </a:lvl5pPr>
            <a:lvl6pPr indent="-342900" lvl="5" marL="2743200" marR="0" rtl="0" algn="l">
              <a:lnSpc>
                <a:spcPct val="90000"/>
              </a:lnSpc>
              <a:spcBef>
                <a:spcPts val="500"/>
              </a:spcBef>
              <a:spcAft>
                <a:spcPts val="0"/>
              </a:spcAft>
              <a:buClr>
                <a:schemeClr val="dk1"/>
              </a:buClr>
              <a:buSzPts val="1800"/>
              <a:buFont typeface="EB Garamond"/>
              <a:buChar char="•"/>
              <a:defRPr i="0" sz="1800" u="none" cap="none" strike="noStrike">
                <a:solidFill>
                  <a:schemeClr val="dk1"/>
                </a:solidFill>
                <a:latin typeface="EB Garamond"/>
                <a:ea typeface="EB Garamond"/>
                <a:cs typeface="EB Garamond"/>
                <a:sym typeface="EB Garamond"/>
              </a:defRPr>
            </a:lvl6pPr>
            <a:lvl7pPr indent="-342900" lvl="6" marL="3200400" marR="0" rtl="0" algn="l">
              <a:lnSpc>
                <a:spcPct val="90000"/>
              </a:lnSpc>
              <a:spcBef>
                <a:spcPts val="500"/>
              </a:spcBef>
              <a:spcAft>
                <a:spcPts val="0"/>
              </a:spcAft>
              <a:buClr>
                <a:schemeClr val="dk1"/>
              </a:buClr>
              <a:buSzPts val="1800"/>
              <a:buFont typeface="EB Garamond"/>
              <a:buChar char="•"/>
              <a:defRPr i="0" sz="1800" u="none" cap="none" strike="noStrike">
                <a:solidFill>
                  <a:schemeClr val="dk1"/>
                </a:solidFill>
                <a:latin typeface="EB Garamond"/>
                <a:ea typeface="EB Garamond"/>
                <a:cs typeface="EB Garamond"/>
                <a:sym typeface="EB Garamond"/>
              </a:defRPr>
            </a:lvl7pPr>
            <a:lvl8pPr indent="-342900" lvl="7" marL="3657600" marR="0" rtl="0" algn="l">
              <a:lnSpc>
                <a:spcPct val="90000"/>
              </a:lnSpc>
              <a:spcBef>
                <a:spcPts val="500"/>
              </a:spcBef>
              <a:spcAft>
                <a:spcPts val="0"/>
              </a:spcAft>
              <a:buClr>
                <a:schemeClr val="dk1"/>
              </a:buClr>
              <a:buSzPts val="1800"/>
              <a:buFont typeface="EB Garamond"/>
              <a:buChar char="•"/>
              <a:defRPr i="0" sz="1800" u="none" cap="none" strike="noStrike">
                <a:solidFill>
                  <a:schemeClr val="dk1"/>
                </a:solidFill>
                <a:latin typeface="EB Garamond"/>
                <a:ea typeface="EB Garamond"/>
                <a:cs typeface="EB Garamond"/>
                <a:sym typeface="EB Garamond"/>
              </a:defRPr>
            </a:lvl8pPr>
            <a:lvl9pPr indent="-342900" lvl="8" marL="4114800" marR="0" rtl="0" algn="l">
              <a:lnSpc>
                <a:spcPct val="90000"/>
              </a:lnSpc>
              <a:spcBef>
                <a:spcPts val="500"/>
              </a:spcBef>
              <a:spcAft>
                <a:spcPts val="0"/>
              </a:spcAft>
              <a:buClr>
                <a:schemeClr val="dk1"/>
              </a:buClr>
              <a:buSzPts val="1800"/>
              <a:buFont typeface="EB Garamond"/>
              <a:buChar char="•"/>
              <a:defRPr i="0" sz="1800" u="none" cap="none" strike="noStrike">
                <a:solidFill>
                  <a:schemeClr val="dk1"/>
                </a:solidFill>
                <a:latin typeface="EB Garamond"/>
                <a:ea typeface="EB Garamond"/>
                <a:cs typeface="EB Garamond"/>
                <a:sym typeface="EB Garamond"/>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sp>
        <p:nvSpPr>
          <p:cNvPr id="51" name="Google Shape;51;p7"/>
          <p:cNvSpPr txBox="1"/>
          <p:nvPr>
            <p:ph type="title"/>
          </p:nvPr>
        </p:nvSpPr>
        <p:spPr>
          <a:xfrm>
            <a:off x="1971050" y="1343175"/>
            <a:ext cx="9519300" cy="1543200"/>
          </a:xfrm>
          <a:prstGeom prst="rect">
            <a:avLst/>
          </a:prstGeom>
        </p:spPr>
        <p:txBody>
          <a:bodyPr anchorCtr="0" anchor="t" bIns="45700" lIns="91425" spcFirstLastPara="1" rIns="91425" wrap="square" tIns="45700">
            <a:noAutofit/>
          </a:bodyPr>
          <a:lstStyle/>
          <a:p>
            <a:pPr indent="0" lvl="0" marL="0" rtl="0" algn="ctr">
              <a:lnSpc>
                <a:spcPct val="115000"/>
              </a:lnSpc>
              <a:spcBef>
                <a:spcPts val="0"/>
              </a:spcBef>
              <a:spcAft>
                <a:spcPts val="0"/>
              </a:spcAft>
              <a:buClr>
                <a:schemeClr val="dk1"/>
              </a:buClr>
              <a:buSzPts val="1100"/>
              <a:buFont typeface="Arial"/>
              <a:buNone/>
            </a:pPr>
            <a:r>
              <a:rPr b="1" lang="en-US" sz="3600">
                <a:latin typeface="Times New Roman"/>
                <a:ea typeface="Times New Roman"/>
                <a:cs typeface="Times New Roman"/>
                <a:sym typeface="Times New Roman"/>
              </a:rPr>
              <a:t>Application of Machine Learning in Predicting </a:t>
            </a:r>
            <a:endParaRPr b="1" sz="3600">
              <a:latin typeface="Times New Roman"/>
              <a:ea typeface="Times New Roman"/>
              <a:cs typeface="Times New Roman"/>
              <a:sym typeface="Times New Roman"/>
            </a:endParaRPr>
          </a:p>
          <a:p>
            <a:pPr indent="0" lvl="0" marL="0" rtl="0" algn="ctr">
              <a:lnSpc>
                <a:spcPct val="115000"/>
              </a:lnSpc>
              <a:spcBef>
                <a:spcPts val="0"/>
              </a:spcBef>
              <a:spcAft>
                <a:spcPts val="0"/>
              </a:spcAft>
              <a:buClr>
                <a:schemeClr val="dk1"/>
              </a:buClr>
              <a:buSzPts val="1100"/>
              <a:buFont typeface="Arial"/>
              <a:buNone/>
            </a:pPr>
            <a:r>
              <a:rPr b="1" lang="en-US" sz="3600">
                <a:latin typeface="Times New Roman"/>
                <a:ea typeface="Times New Roman"/>
                <a:cs typeface="Times New Roman"/>
                <a:sym typeface="Times New Roman"/>
              </a:rPr>
              <a:t>the Transportation Rate on a Spaceship Titanic</a:t>
            </a:r>
            <a:endParaRPr sz="3600"/>
          </a:p>
        </p:txBody>
      </p:sp>
      <p:sp>
        <p:nvSpPr>
          <p:cNvPr id="52" name="Google Shape;52;p7"/>
          <p:cNvSpPr txBox="1"/>
          <p:nvPr/>
        </p:nvSpPr>
        <p:spPr>
          <a:xfrm>
            <a:off x="4116900" y="3130000"/>
            <a:ext cx="4458300" cy="203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2400">
                <a:latin typeface="EB Garamond"/>
                <a:ea typeface="EB Garamond"/>
                <a:cs typeface="EB Garamond"/>
                <a:sym typeface="EB Garamond"/>
              </a:rPr>
              <a:t>Team:</a:t>
            </a:r>
            <a:endParaRPr sz="2400">
              <a:latin typeface="EB Garamond"/>
              <a:ea typeface="EB Garamond"/>
              <a:cs typeface="EB Garamond"/>
              <a:sym typeface="EB Garamond"/>
            </a:endParaRPr>
          </a:p>
          <a:p>
            <a:pPr indent="0" lvl="0" marL="0" rtl="0" algn="ctr">
              <a:spcBef>
                <a:spcPts val="0"/>
              </a:spcBef>
              <a:spcAft>
                <a:spcPts val="0"/>
              </a:spcAft>
              <a:buNone/>
            </a:pPr>
            <a:r>
              <a:rPr lang="en-US" sz="2400">
                <a:latin typeface="EB Garamond"/>
                <a:ea typeface="EB Garamond"/>
                <a:cs typeface="EB Garamond"/>
                <a:sym typeface="EB Garamond"/>
              </a:rPr>
              <a:t>Le Dao</a:t>
            </a:r>
            <a:endParaRPr sz="2400">
              <a:latin typeface="EB Garamond"/>
              <a:ea typeface="EB Garamond"/>
              <a:cs typeface="EB Garamond"/>
              <a:sym typeface="EB Garamond"/>
            </a:endParaRPr>
          </a:p>
          <a:p>
            <a:pPr indent="0" lvl="0" marL="0" rtl="0" algn="ctr">
              <a:spcBef>
                <a:spcPts val="0"/>
              </a:spcBef>
              <a:spcAft>
                <a:spcPts val="0"/>
              </a:spcAft>
              <a:buNone/>
            </a:pPr>
            <a:r>
              <a:rPr lang="en-US" sz="2400">
                <a:latin typeface="EB Garamond"/>
                <a:ea typeface="EB Garamond"/>
                <a:cs typeface="EB Garamond"/>
                <a:sym typeface="EB Garamond"/>
              </a:rPr>
              <a:t>Dang Minh Nhu Nguyen</a:t>
            </a:r>
            <a:endParaRPr sz="2400">
              <a:latin typeface="EB Garamond"/>
              <a:ea typeface="EB Garamond"/>
              <a:cs typeface="EB Garamond"/>
              <a:sym typeface="EB Garamond"/>
            </a:endParaRPr>
          </a:p>
          <a:p>
            <a:pPr indent="0" lvl="0" marL="0" rtl="0" algn="ctr">
              <a:spcBef>
                <a:spcPts val="0"/>
              </a:spcBef>
              <a:spcAft>
                <a:spcPts val="0"/>
              </a:spcAft>
              <a:buNone/>
            </a:pPr>
            <a:r>
              <a:rPr lang="en-US" sz="2400">
                <a:latin typeface="EB Garamond"/>
                <a:ea typeface="EB Garamond"/>
                <a:cs typeface="EB Garamond"/>
                <a:sym typeface="EB Garamond"/>
              </a:rPr>
              <a:t>Dr.Cristina Tortora</a:t>
            </a:r>
            <a:endParaRPr sz="2400">
              <a:latin typeface="EB Garamond"/>
              <a:ea typeface="EB Garamond"/>
              <a:cs typeface="EB Garamond"/>
              <a:sym typeface="EB Garamond"/>
            </a:endParaRPr>
          </a:p>
          <a:p>
            <a:pPr indent="0" lvl="0" marL="0" rtl="0" algn="l">
              <a:spcBef>
                <a:spcPts val="0"/>
              </a:spcBef>
              <a:spcAft>
                <a:spcPts val="0"/>
              </a:spcAft>
              <a:buNone/>
            </a:pPr>
            <a:r>
              <a:rPr lang="en-US" sz="2400">
                <a:latin typeface="EB Garamond"/>
                <a:ea typeface="EB Garamond"/>
                <a:cs typeface="EB Garamond"/>
                <a:sym typeface="EB Garamond"/>
              </a:rPr>
              <a:t>Class: MATH 151 - Spring 2022</a:t>
            </a:r>
            <a:endParaRPr sz="2400">
              <a:latin typeface="EB Garamond"/>
              <a:ea typeface="EB Garamond"/>
              <a:cs typeface="EB Garamond"/>
              <a:sym typeface="EB Garamo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6"/>
          <p:cNvSpPr txBox="1"/>
          <p:nvPr>
            <p:ph idx="1" type="body"/>
          </p:nvPr>
        </p:nvSpPr>
        <p:spPr>
          <a:xfrm>
            <a:off x="211925" y="830225"/>
            <a:ext cx="11750400" cy="4929600"/>
          </a:xfrm>
          <a:prstGeom prst="rect">
            <a:avLst/>
          </a:prstGeom>
        </p:spPr>
        <p:txBody>
          <a:bodyPr anchorCtr="0" anchor="t" bIns="45700" lIns="91425" spcFirstLastPara="1" rIns="91425" wrap="square" tIns="45700">
            <a:normAutofit/>
          </a:bodyPr>
          <a:lstStyle/>
          <a:p>
            <a:pPr indent="0" lvl="0" marL="0" rtl="0" algn="l">
              <a:lnSpc>
                <a:spcPct val="100000"/>
              </a:lnSpc>
              <a:spcBef>
                <a:spcPts val="0"/>
              </a:spcBef>
              <a:spcAft>
                <a:spcPts val="0"/>
              </a:spcAft>
              <a:buNone/>
            </a:pPr>
            <a:r>
              <a:rPr b="1" lang="en-US" sz="2500"/>
              <a:t>Recursive Feature Elimination (RFE):</a:t>
            </a:r>
            <a:endParaRPr b="1" sz="2500"/>
          </a:p>
          <a:p>
            <a:pPr indent="-387350" lvl="0" marL="457200" rtl="0" algn="l">
              <a:lnSpc>
                <a:spcPct val="100000"/>
              </a:lnSpc>
              <a:spcBef>
                <a:spcPts val="0"/>
              </a:spcBef>
              <a:spcAft>
                <a:spcPts val="0"/>
              </a:spcAft>
              <a:buSzPts val="2500"/>
              <a:buChar char="•"/>
            </a:pPr>
            <a:r>
              <a:rPr lang="en-US" sz="2500"/>
              <a:t>See the 8th most important feature by using varImp()</a:t>
            </a:r>
            <a:endParaRPr sz="2500"/>
          </a:p>
          <a:p>
            <a:pPr indent="0" lvl="0" marL="457200" rtl="0" algn="l">
              <a:lnSpc>
                <a:spcPct val="100000"/>
              </a:lnSpc>
              <a:spcBef>
                <a:spcPts val="0"/>
              </a:spcBef>
              <a:spcAft>
                <a:spcPts val="0"/>
              </a:spcAft>
              <a:buNone/>
            </a:pPr>
            <a:r>
              <a:rPr lang="en-US" sz="2500"/>
              <a:t>  </a:t>
            </a:r>
            <a:endParaRPr sz="2500"/>
          </a:p>
          <a:p>
            <a:pPr indent="0" lvl="0" marL="0" rtl="0" algn="l">
              <a:spcBef>
                <a:spcPts val="1000"/>
              </a:spcBef>
              <a:spcAft>
                <a:spcPts val="0"/>
              </a:spcAft>
              <a:buNone/>
            </a:pPr>
            <a:r>
              <a:t/>
            </a:r>
            <a:endParaRPr/>
          </a:p>
        </p:txBody>
      </p:sp>
      <p:sp>
        <p:nvSpPr>
          <p:cNvPr id="113" name="Google Shape;113;p16"/>
          <p:cNvSpPr txBox="1"/>
          <p:nvPr>
            <p:ph type="title"/>
          </p:nvPr>
        </p:nvSpPr>
        <p:spPr>
          <a:xfrm>
            <a:off x="106025" y="141350"/>
            <a:ext cx="11962200" cy="1024800"/>
          </a:xfrm>
          <a:prstGeom prst="rect">
            <a:avLst/>
          </a:prstGeom>
        </p:spPr>
        <p:txBody>
          <a:bodyPr anchorCtr="0" anchor="t" bIns="45700" lIns="91425" spcFirstLastPara="1" rIns="91425" wrap="square" tIns="45700">
            <a:normAutofit fontScale="90000"/>
          </a:bodyPr>
          <a:lstStyle/>
          <a:p>
            <a:pPr indent="0" lvl="0" marL="0" rtl="0" algn="ctr">
              <a:spcBef>
                <a:spcPts val="0"/>
              </a:spcBef>
              <a:spcAft>
                <a:spcPts val="0"/>
              </a:spcAft>
              <a:buClr>
                <a:schemeClr val="dk1"/>
              </a:buClr>
              <a:buSzPct val="36666"/>
              <a:buFont typeface="Arial"/>
              <a:buNone/>
            </a:pPr>
            <a:r>
              <a:rPr lang="en-US"/>
              <a:t>Methodology- Feature Selection</a:t>
            </a:r>
            <a:endParaRPr i="1" sz="3000"/>
          </a:p>
          <a:p>
            <a:pPr indent="0" lvl="0" marL="0" rtl="0" algn="l">
              <a:spcBef>
                <a:spcPts val="0"/>
              </a:spcBef>
              <a:spcAft>
                <a:spcPts val="0"/>
              </a:spcAft>
              <a:buNone/>
            </a:pPr>
            <a:r>
              <a:t/>
            </a:r>
            <a:endParaRPr/>
          </a:p>
        </p:txBody>
      </p:sp>
      <p:pic>
        <p:nvPicPr>
          <p:cNvPr id="114" name="Google Shape;114;p16"/>
          <p:cNvPicPr preferRelativeResize="0"/>
          <p:nvPr/>
        </p:nvPicPr>
        <p:blipFill>
          <a:blip r:embed="rId3">
            <a:alphaModFix/>
          </a:blip>
          <a:stretch>
            <a:fillRect/>
          </a:stretch>
        </p:blipFill>
        <p:spPr>
          <a:xfrm>
            <a:off x="1064500" y="1775575"/>
            <a:ext cx="9427973" cy="48367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7"/>
          <p:cNvSpPr txBox="1"/>
          <p:nvPr>
            <p:ph idx="1" type="body"/>
          </p:nvPr>
        </p:nvSpPr>
        <p:spPr>
          <a:xfrm>
            <a:off x="247375" y="1219200"/>
            <a:ext cx="11750400" cy="4929600"/>
          </a:xfrm>
          <a:prstGeom prst="rect">
            <a:avLst/>
          </a:prstGeom>
        </p:spPr>
        <p:txBody>
          <a:bodyPr anchorCtr="0" anchor="t" bIns="45700" lIns="91425" spcFirstLastPara="1" rIns="91425" wrap="square" tIns="45700">
            <a:normAutofit lnSpcReduction="20000"/>
          </a:bodyPr>
          <a:lstStyle/>
          <a:p>
            <a:pPr indent="0" lvl="0" marL="0" rtl="0" algn="l">
              <a:lnSpc>
                <a:spcPct val="150000"/>
              </a:lnSpc>
              <a:spcBef>
                <a:spcPts val="1000"/>
              </a:spcBef>
              <a:spcAft>
                <a:spcPts val="0"/>
              </a:spcAft>
              <a:buNone/>
            </a:pPr>
            <a:r>
              <a:rPr b="1" lang="en-US" sz="2600"/>
              <a:t>Response Variable “Transported”: </a:t>
            </a:r>
            <a:endParaRPr b="1" sz="2600"/>
          </a:p>
          <a:p>
            <a:pPr indent="-393700" lvl="0" marL="457200" rtl="0" algn="l">
              <a:lnSpc>
                <a:spcPct val="150000"/>
              </a:lnSpc>
              <a:spcBef>
                <a:spcPts val="1000"/>
              </a:spcBef>
              <a:spcAft>
                <a:spcPts val="0"/>
              </a:spcAft>
              <a:buSzPts val="2600"/>
              <a:buChar char="•"/>
            </a:pPr>
            <a:r>
              <a:rPr lang="en-US" sz="2600"/>
              <a:t>Categorical → Predicting by Classification</a:t>
            </a:r>
            <a:endParaRPr sz="2600"/>
          </a:p>
          <a:p>
            <a:pPr indent="-393700" lvl="0" marL="457200" rtl="0" algn="l">
              <a:lnSpc>
                <a:spcPct val="150000"/>
              </a:lnSpc>
              <a:spcBef>
                <a:spcPts val="0"/>
              </a:spcBef>
              <a:spcAft>
                <a:spcPts val="0"/>
              </a:spcAft>
              <a:buSzPts val="2600"/>
              <a:buChar char="•"/>
            </a:pPr>
            <a:r>
              <a:rPr lang="en-US" sz="2600"/>
              <a:t>Binary:</a:t>
            </a:r>
            <a:endParaRPr sz="2600"/>
          </a:p>
          <a:p>
            <a:pPr indent="-393700" lvl="1" marL="914400" rtl="0" algn="l">
              <a:lnSpc>
                <a:spcPct val="150000"/>
              </a:lnSpc>
              <a:spcBef>
                <a:spcPts val="0"/>
              </a:spcBef>
              <a:spcAft>
                <a:spcPts val="0"/>
              </a:spcAft>
              <a:buSzPts val="2600"/>
              <a:buChar char="•"/>
            </a:pPr>
            <a:r>
              <a:rPr lang="en-US" sz="2600"/>
              <a:t>Multiple Logistic Regression</a:t>
            </a:r>
            <a:endParaRPr sz="2600"/>
          </a:p>
          <a:p>
            <a:pPr indent="-393700" lvl="1" marL="914400" rtl="0" algn="l">
              <a:lnSpc>
                <a:spcPct val="150000"/>
              </a:lnSpc>
              <a:spcBef>
                <a:spcPts val="0"/>
              </a:spcBef>
              <a:spcAft>
                <a:spcPts val="0"/>
              </a:spcAft>
              <a:buSzPts val="2600"/>
              <a:buChar char="•"/>
            </a:pPr>
            <a:r>
              <a:rPr lang="en-US" sz="2600"/>
              <a:t>Linear Discriminant Analysis (LDA)</a:t>
            </a:r>
            <a:endParaRPr sz="2600"/>
          </a:p>
          <a:p>
            <a:pPr indent="-393700" lvl="1" marL="914400" rtl="0" algn="l">
              <a:lnSpc>
                <a:spcPct val="150000"/>
              </a:lnSpc>
              <a:spcBef>
                <a:spcPts val="0"/>
              </a:spcBef>
              <a:spcAft>
                <a:spcPts val="0"/>
              </a:spcAft>
              <a:buSzPts val="2600"/>
              <a:buChar char="•"/>
            </a:pPr>
            <a:r>
              <a:rPr lang="en-US" sz="2600"/>
              <a:t>Quadratic Discriminant Analysis (QDA)</a:t>
            </a:r>
            <a:endParaRPr sz="2600"/>
          </a:p>
          <a:p>
            <a:pPr indent="-393700" lvl="1" marL="914400" rtl="0" algn="l">
              <a:lnSpc>
                <a:spcPct val="150000"/>
              </a:lnSpc>
              <a:spcBef>
                <a:spcPts val="0"/>
              </a:spcBef>
              <a:spcAft>
                <a:spcPts val="0"/>
              </a:spcAft>
              <a:buSzPts val="2600"/>
              <a:buChar char="•"/>
            </a:pPr>
            <a:r>
              <a:rPr lang="en-US" sz="2600"/>
              <a:t>K-nearest Neighbor (KNN)</a:t>
            </a:r>
            <a:endParaRPr sz="2600"/>
          </a:p>
          <a:p>
            <a:pPr indent="-393700" lvl="1" marL="914400" rtl="0" algn="l">
              <a:lnSpc>
                <a:spcPct val="150000"/>
              </a:lnSpc>
              <a:spcBef>
                <a:spcPts val="0"/>
              </a:spcBef>
              <a:spcAft>
                <a:spcPts val="0"/>
              </a:spcAft>
              <a:buSzPts val="2600"/>
              <a:buChar char="•"/>
            </a:pPr>
            <a:r>
              <a:rPr lang="en-US" sz="2600"/>
              <a:t>Random Forest</a:t>
            </a:r>
            <a:endParaRPr sz="2600"/>
          </a:p>
          <a:p>
            <a:pPr indent="0" lvl="0" marL="0" rtl="0" algn="l">
              <a:lnSpc>
                <a:spcPct val="150000"/>
              </a:lnSpc>
              <a:spcBef>
                <a:spcPts val="1000"/>
              </a:spcBef>
              <a:spcAft>
                <a:spcPts val="0"/>
              </a:spcAft>
              <a:buNone/>
            </a:pPr>
            <a:r>
              <a:rPr lang="en-US" sz="2600"/>
              <a:t> </a:t>
            </a:r>
            <a:endParaRPr sz="2600"/>
          </a:p>
        </p:txBody>
      </p:sp>
      <p:sp>
        <p:nvSpPr>
          <p:cNvPr id="120" name="Google Shape;120;p17"/>
          <p:cNvSpPr txBox="1"/>
          <p:nvPr>
            <p:ph type="title"/>
          </p:nvPr>
        </p:nvSpPr>
        <p:spPr>
          <a:xfrm>
            <a:off x="106025" y="141350"/>
            <a:ext cx="11962200" cy="1024800"/>
          </a:xfrm>
          <a:prstGeom prst="rect">
            <a:avLst/>
          </a:prstGeom>
        </p:spPr>
        <p:txBody>
          <a:bodyPr anchorCtr="0" anchor="t" bIns="45700" lIns="91425" spcFirstLastPara="1" rIns="91425" wrap="square" tIns="45700">
            <a:normAutofit fontScale="90000"/>
          </a:bodyPr>
          <a:lstStyle/>
          <a:p>
            <a:pPr indent="0" lvl="0" marL="0" rtl="0" algn="ctr">
              <a:spcBef>
                <a:spcPts val="0"/>
              </a:spcBef>
              <a:spcAft>
                <a:spcPts val="0"/>
              </a:spcAft>
              <a:buClr>
                <a:schemeClr val="dk1"/>
              </a:buClr>
              <a:buSzPct val="36666"/>
              <a:buFont typeface="Arial"/>
              <a:buNone/>
            </a:pPr>
            <a:r>
              <a:rPr lang="en-US"/>
              <a:t>Methodology- Models</a:t>
            </a:r>
            <a:endParaRPr i="1" sz="3000"/>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8"/>
          <p:cNvSpPr txBox="1"/>
          <p:nvPr>
            <p:ph type="title"/>
          </p:nvPr>
        </p:nvSpPr>
        <p:spPr>
          <a:xfrm>
            <a:off x="996275" y="339100"/>
            <a:ext cx="10515600" cy="13257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a:t>Methodology - Classification</a:t>
            </a:r>
            <a:endParaRPr/>
          </a:p>
        </p:txBody>
      </p:sp>
      <p:sp>
        <p:nvSpPr>
          <p:cNvPr id="126" name="Google Shape;126;p18"/>
          <p:cNvSpPr txBox="1"/>
          <p:nvPr>
            <p:ph idx="1" type="body"/>
          </p:nvPr>
        </p:nvSpPr>
        <p:spPr>
          <a:xfrm>
            <a:off x="996275" y="803325"/>
            <a:ext cx="5802600" cy="5436300"/>
          </a:xfrm>
          <a:prstGeom prst="rect">
            <a:avLst/>
          </a:prstGeom>
        </p:spPr>
        <p:txBody>
          <a:bodyPr anchorCtr="0" anchor="t" bIns="45700" lIns="91425" spcFirstLastPara="1" rIns="91425" wrap="square" tIns="45700">
            <a:noAutofit/>
          </a:bodyPr>
          <a:lstStyle/>
          <a:p>
            <a:pPr indent="0" lvl="0" marL="0" rtl="0" algn="l">
              <a:lnSpc>
                <a:spcPct val="100000"/>
              </a:lnSpc>
              <a:spcBef>
                <a:spcPts val="1000"/>
              </a:spcBef>
              <a:spcAft>
                <a:spcPts val="0"/>
              </a:spcAft>
              <a:buClr>
                <a:schemeClr val="dk1"/>
              </a:buClr>
              <a:buSzPts val="1100"/>
              <a:buFont typeface="Arial"/>
              <a:buNone/>
            </a:pPr>
            <a:r>
              <a:t/>
            </a:r>
            <a:endParaRPr sz="2600"/>
          </a:p>
          <a:p>
            <a:pPr indent="-393700" lvl="0" marL="457200" rtl="0" algn="l">
              <a:lnSpc>
                <a:spcPct val="100000"/>
              </a:lnSpc>
              <a:spcBef>
                <a:spcPts val="1000"/>
              </a:spcBef>
              <a:spcAft>
                <a:spcPts val="0"/>
              </a:spcAft>
              <a:buSzPts val="2600"/>
              <a:buChar char="-"/>
            </a:pPr>
            <a:r>
              <a:rPr lang="en-US" sz="2600"/>
              <a:t>Randomly sampling the data with 70% on train set and the rest on test set.</a:t>
            </a:r>
            <a:endParaRPr sz="2600"/>
          </a:p>
          <a:p>
            <a:pPr indent="-393700" lvl="0" marL="457200" rtl="0" algn="l">
              <a:lnSpc>
                <a:spcPct val="100000"/>
              </a:lnSpc>
              <a:spcBef>
                <a:spcPts val="1000"/>
              </a:spcBef>
              <a:spcAft>
                <a:spcPts val="0"/>
              </a:spcAft>
              <a:buSzPts val="2600"/>
              <a:buChar char="-"/>
            </a:pPr>
            <a:r>
              <a:rPr lang="en-US" sz="2600"/>
              <a:t> General classification steps:</a:t>
            </a:r>
            <a:endParaRPr sz="2600"/>
          </a:p>
          <a:p>
            <a:pPr indent="-393700" lvl="1" marL="1371600" rtl="0" algn="l">
              <a:lnSpc>
                <a:spcPct val="100000"/>
              </a:lnSpc>
              <a:spcBef>
                <a:spcPts val="1000"/>
              </a:spcBef>
              <a:spcAft>
                <a:spcPts val="0"/>
              </a:spcAft>
              <a:buSzPts val="2600"/>
              <a:buChar char="-"/>
            </a:pPr>
            <a:r>
              <a:rPr lang="en-US" sz="2600"/>
              <a:t>Converting the structure</a:t>
            </a:r>
            <a:endParaRPr sz="2600"/>
          </a:p>
          <a:p>
            <a:pPr indent="-393700" lvl="1" marL="1371600" rtl="0" algn="l">
              <a:lnSpc>
                <a:spcPct val="100000"/>
              </a:lnSpc>
              <a:spcBef>
                <a:spcPts val="1000"/>
              </a:spcBef>
              <a:spcAft>
                <a:spcPts val="0"/>
              </a:spcAft>
              <a:buSzPts val="2600"/>
              <a:buChar char="-"/>
            </a:pPr>
            <a:r>
              <a:rPr lang="en-US" sz="2600"/>
              <a:t>Build the models </a:t>
            </a:r>
            <a:endParaRPr sz="2600"/>
          </a:p>
          <a:p>
            <a:pPr indent="-393700" lvl="1" marL="1371600" rtl="0" algn="l">
              <a:lnSpc>
                <a:spcPct val="100000"/>
              </a:lnSpc>
              <a:spcBef>
                <a:spcPts val="1000"/>
              </a:spcBef>
              <a:spcAft>
                <a:spcPts val="0"/>
              </a:spcAft>
              <a:buSzPts val="2600"/>
              <a:buChar char="-"/>
            </a:pPr>
            <a:r>
              <a:rPr lang="en-US" sz="2600"/>
              <a:t>Tune parameters (KNN and Random Forest)</a:t>
            </a:r>
            <a:endParaRPr sz="2600"/>
          </a:p>
          <a:p>
            <a:pPr indent="-393700" lvl="1" marL="1371600" rtl="0" algn="l">
              <a:lnSpc>
                <a:spcPct val="100000"/>
              </a:lnSpc>
              <a:spcBef>
                <a:spcPts val="1000"/>
              </a:spcBef>
              <a:spcAft>
                <a:spcPts val="0"/>
              </a:spcAft>
              <a:buSzPts val="2600"/>
              <a:buChar char="-"/>
            </a:pPr>
            <a:r>
              <a:rPr lang="en-US" sz="2600"/>
              <a:t>Build confusion matrix</a:t>
            </a:r>
            <a:endParaRPr sz="2600"/>
          </a:p>
          <a:p>
            <a:pPr indent="-393700" lvl="1" marL="1371600" rtl="0" algn="l">
              <a:lnSpc>
                <a:spcPct val="100000"/>
              </a:lnSpc>
              <a:spcBef>
                <a:spcPts val="1000"/>
              </a:spcBef>
              <a:spcAft>
                <a:spcPts val="0"/>
              </a:spcAft>
              <a:buSzPts val="2600"/>
              <a:buChar char="-"/>
            </a:pPr>
            <a:r>
              <a:rPr lang="en-US" sz="2600"/>
              <a:t>MSE</a:t>
            </a:r>
            <a:endParaRPr sz="2600"/>
          </a:p>
          <a:p>
            <a:pPr indent="0" lvl="0" marL="457200" rtl="0" algn="l">
              <a:lnSpc>
                <a:spcPct val="100000"/>
              </a:lnSpc>
              <a:spcBef>
                <a:spcPts val="1000"/>
              </a:spcBef>
              <a:spcAft>
                <a:spcPts val="0"/>
              </a:spcAft>
              <a:buClr>
                <a:schemeClr val="dk1"/>
              </a:buClr>
              <a:buSzPts val="1100"/>
              <a:buFont typeface="Arial"/>
              <a:buNone/>
            </a:pPr>
            <a:r>
              <a:t/>
            </a:r>
            <a:endParaRPr sz="2600"/>
          </a:p>
          <a:p>
            <a:pPr indent="0" lvl="0" marL="457200" rtl="0" algn="l">
              <a:lnSpc>
                <a:spcPct val="100000"/>
              </a:lnSpc>
              <a:spcBef>
                <a:spcPts val="1000"/>
              </a:spcBef>
              <a:spcAft>
                <a:spcPts val="0"/>
              </a:spcAft>
              <a:buClr>
                <a:schemeClr val="dk1"/>
              </a:buClr>
              <a:buSzPts val="1100"/>
              <a:buFont typeface="Arial"/>
              <a:buNone/>
            </a:pPr>
            <a:r>
              <a:rPr lang="en-US" sz="2600"/>
              <a:t>		</a:t>
            </a:r>
            <a:endParaRPr sz="2600"/>
          </a:p>
          <a:p>
            <a:pPr indent="0" lvl="0" marL="457200" rtl="0" algn="l">
              <a:lnSpc>
                <a:spcPct val="100000"/>
              </a:lnSpc>
              <a:spcBef>
                <a:spcPts val="1000"/>
              </a:spcBef>
              <a:spcAft>
                <a:spcPts val="0"/>
              </a:spcAft>
              <a:buNone/>
            </a:pPr>
            <a:r>
              <a:t/>
            </a:r>
            <a:endParaRPr sz="2600"/>
          </a:p>
          <a:p>
            <a:pPr indent="0" lvl="0" marL="457200" rtl="0" algn="l">
              <a:lnSpc>
                <a:spcPct val="100000"/>
              </a:lnSpc>
              <a:spcBef>
                <a:spcPts val="1000"/>
              </a:spcBef>
              <a:spcAft>
                <a:spcPts val="0"/>
              </a:spcAft>
              <a:buClr>
                <a:schemeClr val="dk1"/>
              </a:buClr>
              <a:buSzPts val="1100"/>
              <a:buFont typeface="Arial"/>
              <a:buNone/>
            </a:pPr>
            <a:r>
              <a:t/>
            </a:r>
            <a:endParaRPr sz="2600"/>
          </a:p>
          <a:p>
            <a:pPr indent="0" lvl="0" marL="0" rtl="0" algn="l">
              <a:lnSpc>
                <a:spcPct val="100000"/>
              </a:lnSpc>
              <a:spcBef>
                <a:spcPts val="1000"/>
              </a:spcBef>
              <a:spcAft>
                <a:spcPts val="0"/>
              </a:spcAft>
              <a:buNone/>
            </a:pPr>
            <a:r>
              <a:t/>
            </a:r>
            <a:endParaRPr sz="2600"/>
          </a:p>
          <a:p>
            <a:pPr indent="0" lvl="0" marL="0" rtl="0" algn="l">
              <a:lnSpc>
                <a:spcPct val="100000"/>
              </a:lnSpc>
              <a:spcBef>
                <a:spcPts val="1000"/>
              </a:spcBef>
              <a:spcAft>
                <a:spcPts val="0"/>
              </a:spcAft>
              <a:buNone/>
            </a:pPr>
            <a:r>
              <a:t/>
            </a:r>
            <a:endParaRPr sz="2600"/>
          </a:p>
          <a:p>
            <a:pPr indent="0" lvl="0" marL="0" rtl="0" algn="l">
              <a:lnSpc>
                <a:spcPct val="100000"/>
              </a:lnSpc>
              <a:spcBef>
                <a:spcPts val="1000"/>
              </a:spcBef>
              <a:spcAft>
                <a:spcPts val="0"/>
              </a:spcAft>
              <a:buNone/>
            </a:pPr>
            <a:r>
              <a:t/>
            </a:r>
            <a:endParaRPr sz="2600"/>
          </a:p>
          <a:p>
            <a:pPr indent="0" lvl="0" marL="0" rtl="0" algn="l">
              <a:lnSpc>
                <a:spcPct val="100000"/>
              </a:lnSpc>
              <a:spcBef>
                <a:spcPts val="1000"/>
              </a:spcBef>
              <a:spcAft>
                <a:spcPts val="0"/>
              </a:spcAft>
              <a:buNone/>
            </a:pPr>
            <a:r>
              <a:t/>
            </a:r>
            <a:endParaRPr sz="2600"/>
          </a:p>
          <a:p>
            <a:pPr indent="0" lvl="0" marL="0" rtl="0" algn="l">
              <a:lnSpc>
                <a:spcPct val="100000"/>
              </a:lnSpc>
              <a:spcBef>
                <a:spcPts val="1000"/>
              </a:spcBef>
              <a:spcAft>
                <a:spcPts val="0"/>
              </a:spcAft>
              <a:buNone/>
            </a:pPr>
            <a:r>
              <a:t/>
            </a:r>
            <a:endParaRPr sz="2600"/>
          </a:p>
          <a:p>
            <a:pPr indent="0" lvl="0" marL="0" rtl="0" algn="l">
              <a:lnSpc>
                <a:spcPct val="100000"/>
              </a:lnSpc>
              <a:spcBef>
                <a:spcPts val="1000"/>
              </a:spcBef>
              <a:spcAft>
                <a:spcPts val="0"/>
              </a:spcAft>
              <a:buNone/>
            </a:pPr>
            <a:r>
              <a:t/>
            </a:r>
            <a:endParaRPr sz="2600"/>
          </a:p>
          <a:p>
            <a:pPr indent="0" lvl="0" marL="0" rtl="0" algn="l">
              <a:lnSpc>
                <a:spcPct val="100000"/>
              </a:lnSpc>
              <a:spcBef>
                <a:spcPts val="1000"/>
              </a:spcBef>
              <a:spcAft>
                <a:spcPts val="0"/>
              </a:spcAft>
              <a:buNone/>
            </a:pPr>
            <a:r>
              <a:t/>
            </a:r>
            <a:endParaRPr sz="2600"/>
          </a:p>
        </p:txBody>
      </p:sp>
      <p:pic>
        <p:nvPicPr>
          <p:cNvPr id="127" name="Google Shape;127;p18"/>
          <p:cNvPicPr preferRelativeResize="0"/>
          <p:nvPr/>
        </p:nvPicPr>
        <p:blipFill>
          <a:blip r:embed="rId3">
            <a:alphaModFix/>
          </a:blip>
          <a:stretch>
            <a:fillRect/>
          </a:stretch>
        </p:blipFill>
        <p:spPr>
          <a:xfrm>
            <a:off x="6562325" y="1080225"/>
            <a:ext cx="5088324" cy="3004534"/>
          </a:xfrm>
          <a:prstGeom prst="rect">
            <a:avLst/>
          </a:prstGeom>
          <a:noFill/>
          <a:ln>
            <a:noFill/>
          </a:ln>
        </p:spPr>
      </p:pic>
      <p:pic>
        <p:nvPicPr>
          <p:cNvPr id="128" name="Google Shape;128;p18"/>
          <p:cNvPicPr preferRelativeResize="0"/>
          <p:nvPr/>
        </p:nvPicPr>
        <p:blipFill>
          <a:blip r:embed="rId4">
            <a:alphaModFix/>
          </a:blip>
          <a:stretch>
            <a:fillRect/>
          </a:stretch>
        </p:blipFill>
        <p:spPr>
          <a:xfrm>
            <a:off x="6411600" y="4193925"/>
            <a:ext cx="5389800" cy="2045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996275" y="339100"/>
            <a:ext cx="10515600" cy="13257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a:t>Methodology - Accuracy Comparison</a:t>
            </a:r>
            <a:endParaRPr/>
          </a:p>
        </p:txBody>
      </p:sp>
      <p:sp>
        <p:nvSpPr>
          <p:cNvPr id="134" name="Google Shape;134;p19"/>
          <p:cNvSpPr txBox="1"/>
          <p:nvPr>
            <p:ph idx="1" type="body"/>
          </p:nvPr>
        </p:nvSpPr>
        <p:spPr>
          <a:xfrm>
            <a:off x="1219200" y="1130850"/>
            <a:ext cx="10760700" cy="5436300"/>
          </a:xfrm>
          <a:prstGeom prst="rect">
            <a:avLst/>
          </a:prstGeom>
        </p:spPr>
        <p:txBody>
          <a:bodyPr anchorCtr="0" anchor="t" bIns="45700" lIns="91425" spcFirstLastPara="1" rIns="91425" wrap="square" tIns="45700">
            <a:normAutofit lnSpcReduction="10000"/>
          </a:bodyPr>
          <a:lstStyle/>
          <a:p>
            <a:pPr indent="0" lvl="0" marL="0" rtl="0" algn="l">
              <a:spcBef>
                <a:spcPts val="1000"/>
              </a:spcBef>
              <a:spcAft>
                <a:spcPts val="0"/>
              </a:spcAft>
              <a:buClr>
                <a:schemeClr val="dk1"/>
              </a:buClr>
              <a:buSzPts val="1100"/>
              <a:buFont typeface="Arial"/>
              <a:buNone/>
            </a:pPr>
            <a:r>
              <a:t/>
            </a:r>
            <a:endParaRPr/>
          </a:p>
          <a:p>
            <a:pPr indent="0" lvl="0" marL="457200" rtl="0" algn="l">
              <a:spcBef>
                <a:spcPts val="1000"/>
              </a:spcBef>
              <a:spcAft>
                <a:spcPts val="0"/>
              </a:spcAft>
              <a:buClr>
                <a:schemeClr val="dk1"/>
              </a:buClr>
              <a:buSzPts val="1100"/>
              <a:buFont typeface="Arial"/>
              <a:buNone/>
            </a:pPr>
            <a:r>
              <a:t/>
            </a:r>
            <a:endParaRPr/>
          </a:p>
          <a:p>
            <a:pPr indent="0" lvl="0" marL="457200" rtl="0" algn="l">
              <a:spcBef>
                <a:spcPts val="1000"/>
              </a:spcBef>
              <a:spcAft>
                <a:spcPts val="0"/>
              </a:spcAft>
              <a:buClr>
                <a:schemeClr val="dk1"/>
              </a:buClr>
              <a:buSzPts val="1100"/>
              <a:buFont typeface="Arial"/>
              <a:buNone/>
            </a:pPr>
            <a:r>
              <a:t/>
            </a:r>
            <a:endParaRPr/>
          </a:p>
          <a:p>
            <a:pPr indent="0" lvl="0" marL="457200" rtl="0" algn="l">
              <a:spcBef>
                <a:spcPts val="1000"/>
              </a:spcBef>
              <a:spcAft>
                <a:spcPts val="0"/>
              </a:spcAft>
              <a:buClr>
                <a:schemeClr val="dk1"/>
              </a:buClr>
              <a:buSzPts val="1100"/>
              <a:buFont typeface="Arial"/>
              <a:buNone/>
            </a:pPr>
            <a:r>
              <a:rPr lang="en-US"/>
              <a:t>		</a:t>
            </a:r>
            <a:endParaRPr/>
          </a:p>
          <a:p>
            <a:pPr indent="0" lvl="0" marL="457200" rtl="0" algn="l">
              <a:spcBef>
                <a:spcPts val="1000"/>
              </a:spcBef>
              <a:spcAft>
                <a:spcPts val="0"/>
              </a:spcAft>
              <a:buNone/>
            </a:pPr>
            <a:r>
              <a:t/>
            </a:r>
            <a:endParaRPr/>
          </a:p>
          <a:p>
            <a:pPr indent="0" lvl="0" marL="457200" rtl="0" algn="l">
              <a:spcBef>
                <a:spcPts val="1000"/>
              </a:spcBef>
              <a:spcAft>
                <a:spcPts val="0"/>
              </a:spcAft>
              <a:buClr>
                <a:schemeClr val="dk1"/>
              </a:buClr>
              <a:buSzPts val="1100"/>
              <a:buFont typeface="Arial"/>
              <a:buNone/>
            </a:pPr>
            <a:r>
              <a:t/>
            </a:r>
            <a:endParaRPr/>
          </a:p>
          <a:p>
            <a:pPr indent="0" lvl="0" marL="0" rtl="0" algn="l">
              <a:lnSpc>
                <a:spcPct val="100000"/>
              </a:lnSpc>
              <a:spcBef>
                <a:spcPts val="0"/>
              </a:spcBef>
              <a:spcAft>
                <a:spcPts val="0"/>
              </a:spcAft>
              <a:buNone/>
            </a:pPr>
            <a:r>
              <a:t/>
            </a:r>
            <a:endParaRPr sz="2400"/>
          </a:p>
          <a:p>
            <a:pPr indent="0" lvl="0" marL="0" rtl="0" algn="l">
              <a:lnSpc>
                <a:spcPct val="100000"/>
              </a:lnSpc>
              <a:spcBef>
                <a:spcPts val="0"/>
              </a:spcBef>
              <a:spcAft>
                <a:spcPts val="0"/>
              </a:spcAft>
              <a:buNone/>
            </a:pPr>
            <a:r>
              <a:t/>
            </a:r>
            <a:endParaRPr sz="2400"/>
          </a:p>
          <a:p>
            <a:pPr indent="0" lvl="0" marL="0" rtl="0" algn="l">
              <a:lnSpc>
                <a:spcPct val="100000"/>
              </a:lnSpc>
              <a:spcBef>
                <a:spcPts val="0"/>
              </a:spcBef>
              <a:spcAft>
                <a:spcPts val="0"/>
              </a:spcAft>
              <a:buNone/>
            </a:pPr>
            <a:r>
              <a:t/>
            </a:r>
            <a:endParaRPr sz="2400"/>
          </a:p>
          <a:p>
            <a:pPr indent="0" lvl="0" marL="0" rtl="0" algn="l">
              <a:lnSpc>
                <a:spcPct val="100000"/>
              </a:lnSpc>
              <a:spcBef>
                <a:spcPts val="0"/>
              </a:spcBef>
              <a:spcAft>
                <a:spcPts val="0"/>
              </a:spcAft>
              <a:buNone/>
            </a:pPr>
            <a:r>
              <a:t/>
            </a:r>
            <a:endParaRPr sz="2400"/>
          </a:p>
          <a:p>
            <a:pPr indent="0" lvl="0" marL="0" rtl="0" algn="l">
              <a:lnSpc>
                <a:spcPct val="100000"/>
              </a:lnSpc>
              <a:spcBef>
                <a:spcPts val="0"/>
              </a:spcBef>
              <a:spcAft>
                <a:spcPts val="0"/>
              </a:spcAft>
              <a:buNone/>
            </a:pPr>
            <a:r>
              <a:t/>
            </a:r>
            <a:endParaRPr sz="2400"/>
          </a:p>
          <a:p>
            <a:pPr indent="0" lvl="0" marL="0" rtl="0" algn="l">
              <a:lnSpc>
                <a:spcPct val="100000"/>
              </a:lnSpc>
              <a:spcBef>
                <a:spcPts val="0"/>
              </a:spcBef>
              <a:spcAft>
                <a:spcPts val="0"/>
              </a:spcAft>
              <a:buNone/>
            </a:pPr>
            <a:r>
              <a:t/>
            </a:r>
            <a:endParaRPr sz="2400"/>
          </a:p>
          <a:p>
            <a:pPr indent="0" lvl="0" marL="0" rtl="0" algn="l">
              <a:lnSpc>
                <a:spcPct val="100000"/>
              </a:lnSpc>
              <a:spcBef>
                <a:spcPts val="0"/>
              </a:spcBef>
              <a:spcAft>
                <a:spcPts val="0"/>
              </a:spcAft>
              <a:buNone/>
            </a:pPr>
            <a:r>
              <a:t/>
            </a:r>
            <a:endParaRPr sz="2400"/>
          </a:p>
        </p:txBody>
      </p:sp>
      <p:pic>
        <p:nvPicPr>
          <p:cNvPr id="135" name="Google Shape;135;p19"/>
          <p:cNvPicPr preferRelativeResize="0"/>
          <p:nvPr/>
        </p:nvPicPr>
        <p:blipFill>
          <a:blip r:embed="rId3">
            <a:alphaModFix/>
          </a:blip>
          <a:stretch>
            <a:fillRect/>
          </a:stretch>
        </p:blipFill>
        <p:spPr>
          <a:xfrm>
            <a:off x="1219200" y="1918575"/>
            <a:ext cx="10760700" cy="4138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0"/>
          <p:cNvSpPr txBox="1"/>
          <p:nvPr>
            <p:ph type="title"/>
          </p:nvPr>
        </p:nvSpPr>
        <p:spPr>
          <a:xfrm>
            <a:off x="996275" y="339100"/>
            <a:ext cx="10515600" cy="1325700"/>
          </a:xfrm>
          <a:prstGeom prst="rect">
            <a:avLst/>
          </a:prstGeom>
        </p:spPr>
        <p:txBody>
          <a:bodyPr anchorCtr="0" anchor="t" bIns="45700" lIns="91425" spcFirstLastPara="1" rIns="91425" wrap="square" tIns="45700">
            <a:normAutofit fontScale="90000"/>
          </a:bodyPr>
          <a:lstStyle/>
          <a:p>
            <a:pPr indent="0" lvl="0" marL="0" rtl="0" algn="ctr">
              <a:lnSpc>
                <a:spcPct val="100000"/>
              </a:lnSpc>
              <a:spcBef>
                <a:spcPts val="0"/>
              </a:spcBef>
              <a:spcAft>
                <a:spcPts val="0"/>
              </a:spcAft>
              <a:buNone/>
            </a:pPr>
            <a:r>
              <a:rPr lang="en-US"/>
              <a:t>Methodology - Robust</a:t>
            </a:r>
            <a:endParaRPr/>
          </a:p>
          <a:p>
            <a:pPr indent="0" lvl="0" marL="0" rtl="0" algn="l">
              <a:spcBef>
                <a:spcPts val="0"/>
              </a:spcBef>
              <a:spcAft>
                <a:spcPts val="0"/>
              </a:spcAft>
              <a:buNone/>
            </a:pPr>
            <a:r>
              <a:t/>
            </a:r>
            <a:endParaRPr/>
          </a:p>
        </p:txBody>
      </p:sp>
      <p:sp>
        <p:nvSpPr>
          <p:cNvPr id="141" name="Google Shape;141;p20"/>
          <p:cNvSpPr txBox="1"/>
          <p:nvPr>
            <p:ph idx="1" type="body"/>
          </p:nvPr>
        </p:nvSpPr>
        <p:spPr>
          <a:xfrm>
            <a:off x="1230100" y="1338000"/>
            <a:ext cx="10760700" cy="835200"/>
          </a:xfrm>
          <a:prstGeom prst="rect">
            <a:avLst/>
          </a:prstGeom>
        </p:spPr>
        <p:txBody>
          <a:bodyPr anchorCtr="0" anchor="t" bIns="45700" lIns="91425" spcFirstLastPara="1" rIns="91425" wrap="square" tIns="45700">
            <a:normAutofit/>
          </a:bodyPr>
          <a:lstStyle/>
          <a:p>
            <a:pPr indent="-406400" lvl="0" marL="457200" rtl="0" algn="l">
              <a:spcBef>
                <a:spcPts val="1000"/>
              </a:spcBef>
              <a:spcAft>
                <a:spcPts val="0"/>
              </a:spcAft>
              <a:buSzPts val="2800"/>
              <a:buChar char="-"/>
            </a:pPr>
            <a:r>
              <a:rPr lang="en-US"/>
              <a:t>Apply KNN onto another 2 datasets </a:t>
            </a:r>
            <a:endParaRPr/>
          </a:p>
        </p:txBody>
      </p:sp>
      <p:pic>
        <p:nvPicPr>
          <p:cNvPr id="142" name="Google Shape;142;p20"/>
          <p:cNvPicPr preferRelativeResize="0"/>
          <p:nvPr/>
        </p:nvPicPr>
        <p:blipFill>
          <a:blip r:embed="rId3">
            <a:alphaModFix/>
          </a:blip>
          <a:stretch>
            <a:fillRect/>
          </a:stretch>
        </p:blipFill>
        <p:spPr>
          <a:xfrm>
            <a:off x="1370925" y="2835625"/>
            <a:ext cx="10479050" cy="1497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Conclusion</a:t>
            </a:r>
            <a:endParaRPr/>
          </a:p>
        </p:txBody>
      </p:sp>
      <p:sp>
        <p:nvSpPr>
          <p:cNvPr id="148" name="Google Shape;148;p21"/>
          <p:cNvSpPr txBox="1"/>
          <p:nvPr>
            <p:ph idx="1" type="body"/>
          </p:nvPr>
        </p:nvSpPr>
        <p:spPr>
          <a:xfrm>
            <a:off x="565425" y="1466575"/>
            <a:ext cx="5320800" cy="3834300"/>
          </a:xfrm>
          <a:prstGeom prst="rect">
            <a:avLst/>
          </a:prstGeom>
        </p:spPr>
        <p:txBody>
          <a:bodyPr anchorCtr="0" anchor="t" bIns="45700" lIns="91425" spcFirstLastPara="1" rIns="91425" wrap="square" tIns="45700">
            <a:normAutofit/>
          </a:bodyPr>
          <a:lstStyle/>
          <a:p>
            <a:pPr indent="-406400" lvl="0" marL="457200" rtl="0" algn="l">
              <a:spcBef>
                <a:spcPts val="1000"/>
              </a:spcBef>
              <a:spcAft>
                <a:spcPts val="0"/>
              </a:spcAft>
              <a:buSzPts val="2800"/>
              <a:buChar char="-"/>
            </a:pPr>
            <a:r>
              <a:rPr lang="en-US"/>
              <a:t>KNN is the most optimic model out of all 4.</a:t>
            </a:r>
            <a:endParaRPr/>
          </a:p>
          <a:p>
            <a:pPr indent="-406400" lvl="0" marL="457200" rtl="0" algn="l">
              <a:spcBef>
                <a:spcPts val="0"/>
              </a:spcBef>
              <a:spcAft>
                <a:spcPts val="0"/>
              </a:spcAft>
              <a:buSzPts val="2800"/>
              <a:buChar char="-"/>
            </a:pPr>
            <a:r>
              <a:rPr lang="en-US"/>
              <a:t>KNN is robust for all 3 datasets.</a:t>
            </a:r>
            <a:endParaRPr/>
          </a:p>
          <a:p>
            <a:pPr indent="-406400" lvl="0" marL="457200" rtl="0" algn="l">
              <a:spcBef>
                <a:spcPts val="0"/>
              </a:spcBef>
              <a:spcAft>
                <a:spcPts val="0"/>
              </a:spcAft>
              <a:buSzPts val="2800"/>
              <a:buChar char="-"/>
            </a:pPr>
            <a:r>
              <a:rPr lang="en-US"/>
              <a:t>KNN provide </a:t>
            </a:r>
            <a:r>
              <a:rPr lang="en-US"/>
              <a:t>approximately</a:t>
            </a:r>
            <a:r>
              <a:rPr lang="en-US"/>
              <a:t> 85% accuracy score.</a:t>
            </a:r>
            <a:endParaRPr/>
          </a:p>
        </p:txBody>
      </p:sp>
      <p:pic>
        <p:nvPicPr>
          <p:cNvPr id="149" name="Google Shape;149;p21"/>
          <p:cNvPicPr preferRelativeResize="0"/>
          <p:nvPr/>
        </p:nvPicPr>
        <p:blipFill>
          <a:blip r:embed="rId3">
            <a:alphaModFix/>
          </a:blip>
          <a:stretch>
            <a:fillRect/>
          </a:stretch>
        </p:blipFill>
        <p:spPr>
          <a:xfrm>
            <a:off x="5830275" y="1095738"/>
            <a:ext cx="5795801" cy="352577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2"/>
          <p:cNvSpPr txBox="1"/>
          <p:nvPr>
            <p:ph type="title"/>
          </p:nvPr>
        </p:nvSpPr>
        <p:spPr>
          <a:xfrm>
            <a:off x="1697550" y="1956800"/>
            <a:ext cx="8796900" cy="9699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None/>
            </a:pPr>
            <a:r>
              <a:rPr lang="en-US" sz="7200"/>
              <a:t>THANK YOU</a:t>
            </a:r>
            <a:endParaRPr sz="7200"/>
          </a:p>
        </p:txBody>
      </p:sp>
      <p:sp>
        <p:nvSpPr>
          <p:cNvPr id="155" name="Google Shape;155;p22"/>
          <p:cNvSpPr txBox="1"/>
          <p:nvPr/>
        </p:nvSpPr>
        <p:spPr>
          <a:xfrm>
            <a:off x="5143950" y="3003400"/>
            <a:ext cx="1904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6000">
                <a:latin typeface="EB Garamond"/>
                <a:ea typeface="EB Garamond"/>
                <a:cs typeface="EB Garamond"/>
                <a:sym typeface="EB Garamond"/>
              </a:rPr>
              <a:t>Q&amp;A</a:t>
            </a:r>
            <a:endParaRPr sz="6000">
              <a:latin typeface="EB Garamond"/>
              <a:ea typeface="EB Garamond"/>
              <a:cs typeface="EB Garamond"/>
              <a:sym typeface="EB Garamo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8"/>
          <p:cNvSpPr txBox="1"/>
          <p:nvPr>
            <p:ph idx="1" type="body"/>
          </p:nvPr>
        </p:nvSpPr>
        <p:spPr>
          <a:xfrm>
            <a:off x="271400" y="1594975"/>
            <a:ext cx="5820000" cy="49296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sz="2400">
                <a:latin typeface="Times New Roman"/>
                <a:ea typeface="Times New Roman"/>
                <a:cs typeface="Times New Roman"/>
                <a:sym typeface="Times New Roman"/>
              </a:rPr>
              <a:t>Problem:</a:t>
            </a:r>
            <a:endParaRPr sz="2400">
              <a:latin typeface="Times New Roman"/>
              <a:ea typeface="Times New Roman"/>
              <a:cs typeface="Times New Roman"/>
              <a:sym typeface="Times New Roman"/>
            </a:endParaRPr>
          </a:p>
          <a:p>
            <a:pPr indent="0" lvl="0" marL="0" rtl="0" algn="l">
              <a:lnSpc>
                <a:spcPct val="115000"/>
              </a:lnSpc>
              <a:spcBef>
                <a:spcPts val="800"/>
              </a:spcBef>
              <a:spcAft>
                <a:spcPts val="0"/>
              </a:spcAft>
              <a:buNone/>
            </a:pPr>
            <a:r>
              <a:rPr lang="en-US" sz="1800">
                <a:latin typeface="Times New Roman"/>
                <a:ea typeface="Times New Roman"/>
                <a:cs typeface="Times New Roman"/>
                <a:sym typeface="Times New Roman"/>
              </a:rPr>
              <a:t>The </a:t>
            </a:r>
            <a:r>
              <a:rPr i="1" lang="en-US" sz="1800">
                <a:latin typeface="Times New Roman"/>
                <a:ea typeface="Times New Roman"/>
                <a:cs typeface="Times New Roman"/>
                <a:sym typeface="Times New Roman"/>
              </a:rPr>
              <a:t>Spaceship Titanic</a:t>
            </a:r>
            <a:r>
              <a:rPr lang="en-US" sz="1800">
                <a:latin typeface="Times New Roman"/>
                <a:ea typeface="Times New Roman"/>
                <a:cs typeface="Times New Roman"/>
                <a:sym typeface="Times New Roman"/>
              </a:rPr>
              <a:t> was an interstellar passenger liner launched a month ago. While rounding Alpha Centauri en route to its first destination—the torrid 55 Cancri E—the unwary </a:t>
            </a:r>
            <a:r>
              <a:rPr i="1" lang="en-US" sz="1800">
                <a:latin typeface="Times New Roman"/>
                <a:ea typeface="Times New Roman"/>
                <a:cs typeface="Times New Roman"/>
                <a:sym typeface="Times New Roman"/>
              </a:rPr>
              <a:t>Spaceship </a:t>
            </a:r>
            <a:r>
              <a:rPr i="1" lang="en-US" sz="1800">
                <a:latin typeface="Times New Roman"/>
                <a:ea typeface="Times New Roman"/>
                <a:cs typeface="Times New Roman"/>
                <a:sym typeface="Times New Roman"/>
              </a:rPr>
              <a:t>Titanic collided</a:t>
            </a:r>
            <a:r>
              <a:rPr lang="en-US" sz="1800">
                <a:latin typeface="Times New Roman"/>
                <a:ea typeface="Times New Roman"/>
                <a:cs typeface="Times New Roman"/>
                <a:sym typeface="Times New Roman"/>
              </a:rPr>
              <a:t> with a spacetime anomaly hidden within a dust cloud. Even though the ship stayed intact, almost half of the passengers were transported to an alternate dimension!</a:t>
            </a:r>
            <a:endParaRPr sz="1800">
              <a:latin typeface="Times New Roman"/>
              <a:ea typeface="Times New Roman"/>
              <a:cs typeface="Times New Roman"/>
              <a:sym typeface="Times New Roman"/>
            </a:endParaRPr>
          </a:p>
          <a:p>
            <a:pPr indent="0" lvl="0" marL="0" rtl="0" algn="l">
              <a:spcBef>
                <a:spcPts val="1000"/>
              </a:spcBef>
              <a:spcAft>
                <a:spcPts val="0"/>
              </a:spcAft>
              <a:buNone/>
            </a:pPr>
            <a:r>
              <a:rPr lang="en-US" sz="2400">
                <a:latin typeface="Times New Roman"/>
                <a:ea typeface="Times New Roman"/>
                <a:cs typeface="Times New Roman"/>
                <a:sym typeface="Times New Roman"/>
              </a:rPr>
              <a:t>Goal: </a:t>
            </a:r>
            <a:endParaRPr sz="2400">
              <a:latin typeface="Times New Roman"/>
              <a:ea typeface="Times New Roman"/>
              <a:cs typeface="Times New Roman"/>
              <a:sym typeface="Times New Roman"/>
            </a:endParaRPr>
          </a:p>
          <a:p>
            <a:pPr indent="0" lvl="0" marL="0" rtl="0" algn="l">
              <a:spcBef>
                <a:spcPts val="1000"/>
              </a:spcBef>
              <a:spcAft>
                <a:spcPts val="0"/>
              </a:spcAft>
              <a:buNone/>
            </a:pPr>
            <a:r>
              <a:rPr lang="en-US" sz="1800">
                <a:latin typeface="Times New Roman"/>
                <a:ea typeface="Times New Roman"/>
                <a:cs typeface="Times New Roman"/>
                <a:sym typeface="Times New Roman"/>
              </a:rPr>
              <a:t>The goal of the challenge is to obtain the optimal algorithm to forecast which passengers were transported by the anomaly and to assist rescuers in locating missing passengers</a:t>
            </a:r>
            <a:endParaRPr sz="1800">
              <a:latin typeface="Times New Roman"/>
              <a:ea typeface="Times New Roman"/>
              <a:cs typeface="Times New Roman"/>
              <a:sym typeface="Times New Roman"/>
            </a:endParaRPr>
          </a:p>
          <a:p>
            <a:pPr indent="0" lvl="0" marL="0" rtl="0" algn="l">
              <a:spcBef>
                <a:spcPts val="1000"/>
              </a:spcBef>
              <a:spcAft>
                <a:spcPts val="0"/>
              </a:spcAft>
              <a:buNone/>
            </a:pPr>
            <a:r>
              <a:t/>
            </a:r>
            <a:endParaRPr sz="1400">
              <a:latin typeface="Times New Roman"/>
              <a:ea typeface="Times New Roman"/>
              <a:cs typeface="Times New Roman"/>
              <a:sym typeface="Times New Roman"/>
            </a:endParaRPr>
          </a:p>
        </p:txBody>
      </p:sp>
      <p:sp>
        <p:nvSpPr>
          <p:cNvPr id="58" name="Google Shape;58;p8"/>
          <p:cNvSpPr txBox="1"/>
          <p:nvPr>
            <p:ph type="title"/>
          </p:nvPr>
        </p:nvSpPr>
        <p:spPr>
          <a:xfrm>
            <a:off x="371100" y="328925"/>
            <a:ext cx="11820900" cy="10248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a:t>Problem and Goal</a:t>
            </a:r>
            <a:endParaRPr/>
          </a:p>
        </p:txBody>
      </p:sp>
      <p:pic>
        <p:nvPicPr>
          <p:cNvPr id="59" name="Google Shape;59;p8"/>
          <p:cNvPicPr preferRelativeResize="0"/>
          <p:nvPr/>
        </p:nvPicPr>
        <p:blipFill>
          <a:blip r:embed="rId3">
            <a:alphaModFix/>
          </a:blip>
          <a:stretch>
            <a:fillRect/>
          </a:stretch>
        </p:blipFill>
        <p:spPr>
          <a:xfrm>
            <a:off x="6091400" y="1258000"/>
            <a:ext cx="5795801" cy="458834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 name="Shape 63"/>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0"/>
          <p:cNvSpPr txBox="1"/>
          <p:nvPr>
            <p:ph type="title"/>
          </p:nvPr>
        </p:nvSpPr>
        <p:spPr>
          <a:xfrm>
            <a:off x="-1011350" y="325825"/>
            <a:ext cx="10515600" cy="798300"/>
          </a:xfrm>
          <a:prstGeom prst="rect">
            <a:avLst/>
          </a:prstGeom>
        </p:spPr>
        <p:txBody>
          <a:bodyPr anchorCtr="0" anchor="t" bIns="45700" lIns="91425" spcFirstLastPara="1" rIns="91425" wrap="square" tIns="45700">
            <a:normAutofit fontScale="90000"/>
          </a:bodyPr>
          <a:lstStyle/>
          <a:p>
            <a:pPr indent="0" lvl="0" marL="0" rtl="0" algn="ctr">
              <a:spcBef>
                <a:spcPts val="0"/>
              </a:spcBef>
              <a:spcAft>
                <a:spcPts val="0"/>
              </a:spcAft>
              <a:buClr>
                <a:schemeClr val="dk1"/>
              </a:buClr>
              <a:buSzPts val="990"/>
              <a:buFont typeface="Arial"/>
              <a:buNone/>
            </a:pPr>
            <a:r>
              <a:rPr lang="en-US"/>
              <a:t>Materials</a:t>
            </a:r>
            <a:endParaRPr/>
          </a:p>
          <a:p>
            <a:pPr indent="0" lvl="0" marL="0" rtl="0" algn="l">
              <a:spcBef>
                <a:spcPts val="0"/>
              </a:spcBef>
              <a:spcAft>
                <a:spcPts val="0"/>
              </a:spcAft>
              <a:buNone/>
            </a:pPr>
            <a:r>
              <a:t/>
            </a:r>
            <a:endParaRPr/>
          </a:p>
        </p:txBody>
      </p:sp>
      <p:sp>
        <p:nvSpPr>
          <p:cNvPr id="69" name="Google Shape;69;p10"/>
          <p:cNvSpPr txBox="1"/>
          <p:nvPr>
            <p:ph idx="1" type="body"/>
          </p:nvPr>
        </p:nvSpPr>
        <p:spPr>
          <a:xfrm>
            <a:off x="1281750" y="1705500"/>
            <a:ext cx="10697400" cy="5085600"/>
          </a:xfrm>
          <a:prstGeom prst="rect">
            <a:avLst/>
          </a:prstGeom>
        </p:spPr>
        <p:txBody>
          <a:bodyPr anchorCtr="0" anchor="t" bIns="45700" lIns="91425" spcFirstLastPara="1" rIns="91425" wrap="square" tIns="45700">
            <a:noAutofit/>
          </a:bodyPr>
          <a:lstStyle/>
          <a:p>
            <a:pPr indent="-381000" lvl="0" marL="457200" rtl="0" algn="l">
              <a:lnSpc>
                <a:spcPct val="100000"/>
              </a:lnSpc>
              <a:spcBef>
                <a:spcPts val="1000"/>
              </a:spcBef>
              <a:spcAft>
                <a:spcPts val="0"/>
              </a:spcAft>
              <a:buSzPts val="2400"/>
              <a:buAutoNum type="arabicPeriod"/>
            </a:pPr>
            <a:r>
              <a:rPr lang="en-US" sz="2400"/>
              <a:t>Programming language: R</a:t>
            </a:r>
            <a:endParaRPr sz="2400"/>
          </a:p>
          <a:p>
            <a:pPr indent="-381000" lvl="0" marL="457200" rtl="0" algn="l">
              <a:lnSpc>
                <a:spcPct val="100000"/>
              </a:lnSpc>
              <a:spcBef>
                <a:spcPts val="0"/>
              </a:spcBef>
              <a:spcAft>
                <a:spcPts val="0"/>
              </a:spcAft>
              <a:buSzPts val="2400"/>
              <a:buAutoNum type="arabicPeriod"/>
            </a:pPr>
            <a:r>
              <a:rPr lang="en-US" sz="2400"/>
              <a:t>Method: </a:t>
            </a:r>
            <a:endParaRPr sz="2400"/>
          </a:p>
          <a:p>
            <a:pPr indent="-381000" lvl="0" marL="457200" rtl="0" algn="l">
              <a:lnSpc>
                <a:spcPct val="100000"/>
              </a:lnSpc>
              <a:spcBef>
                <a:spcPts val="0"/>
              </a:spcBef>
              <a:spcAft>
                <a:spcPts val="0"/>
              </a:spcAft>
              <a:buSzPts val="2400"/>
              <a:buChar char="-"/>
            </a:pPr>
            <a:r>
              <a:rPr lang="en-US" sz="2400"/>
              <a:t>Classifications</a:t>
            </a:r>
            <a:endParaRPr sz="2400"/>
          </a:p>
          <a:p>
            <a:pPr indent="-381000" lvl="0" marL="457200" rtl="0" algn="l">
              <a:lnSpc>
                <a:spcPct val="100000"/>
              </a:lnSpc>
              <a:spcBef>
                <a:spcPts val="0"/>
              </a:spcBef>
              <a:spcAft>
                <a:spcPts val="0"/>
              </a:spcAft>
              <a:buSzPts val="2400"/>
              <a:buAutoNum type="arabicPeriod"/>
            </a:pPr>
            <a:r>
              <a:rPr lang="en-US" sz="2400"/>
              <a:t>Dataset</a:t>
            </a:r>
            <a:endParaRPr sz="2400"/>
          </a:p>
          <a:p>
            <a:pPr indent="-381000" lvl="0" marL="457200" rtl="0" algn="l">
              <a:lnSpc>
                <a:spcPct val="100000"/>
              </a:lnSpc>
              <a:spcBef>
                <a:spcPts val="0"/>
              </a:spcBef>
              <a:spcAft>
                <a:spcPts val="0"/>
              </a:spcAft>
              <a:buSzPts val="2400"/>
              <a:buChar char="-"/>
            </a:pPr>
            <a:r>
              <a:rPr lang="en-US" sz="2400"/>
              <a:t>Name: Spaceship Titanic</a:t>
            </a:r>
            <a:endParaRPr sz="2400"/>
          </a:p>
          <a:p>
            <a:pPr indent="-381000" lvl="0" marL="457200" rtl="0" algn="l">
              <a:lnSpc>
                <a:spcPct val="100000"/>
              </a:lnSpc>
              <a:spcBef>
                <a:spcPts val="0"/>
              </a:spcBef>
              <a:spcAft>
                <a:spcPts val="0"/>
              </a:spcAft>
              <a:buSzPts val="2400"/>
              <a:buChar char="-"/>
            </a:pPr>
            <a:r>
              <a:rPr lang="en-US" sz="2400"/>
              <a:t>Source: Kaggle</a:t>
            </a:r>
            <a:endParaRPr sz="2400"/>
          </a:p>
          <a:p>
            <a:pPr indent="-381000" lvl="0" marL="457200" rtl="0" algn="l">
              <a:lnSpc>
                <a:spcPct val="100000"/>
              </a:lnSpc>
              <a:spcBef>
                <a:spcPts val="0"/>
              </a:spcBef>
              <a:spcAft>
                <a:spcPts val="0"/>
              </a:spcAft>
              <a:buSzPts val="2400"/>
              <a:buChar char="-"/>
            </a:pPr>
            <a:r>
              <a:rPr lang="en-US" sz="2400"/>
              <a:t>Number of </a:t>
            </a:r>
            <a:r>
              <a:rPr lang="en-US" sz="2400"/>
              <a:t>observations: 8693</a:t>
            </a:r>
            <a:endParaRPr sz="2400"/>
          </a:p>
          <a:p>
            <a:pPr indent="-381000" lvl="0" marL="457200" rtl="0" algn="l">
              <a:lnSpc>
                <a:spcPct val="100000"/>
              </a:lnSpc>
              <a:spcBef>
                <a:spcPts val="0"/>
              </a:spcBef>
              <a:spcAft>
                <a:spcPts val="0"/>
              </a:spcAft>
              <a:buSzPts val="2400"/>
              <a:buChar char="-"/>
            </a:pPr>
            <a:r>
              <a:rPr lang="en-US" sz="2400"/>
              <a:t>Missing data: 2324 </a:t>
            </a:r>
            <a:endParaRPr sz="2400"/>
          </a:p>
          <a:p>
            <a:pPr indent="-381000" lvl="0" marL="457200" rtl="0" algn="l">
              <a:lnSpc>
                <a:spcPct val="100000"/>
              </a:lnSpc>
              <a:spcBef>
                <a:spcPts val="0"/>
              </a:spcBef>
              <a:spcAft>
                <a:spcPts val="0"/>
              </a:spcAft>
              <a:buSzPts val="2400"/>
              <a:buChar char="-"/>
            </a:pPr>
            <a:r>
              <a:rPr lang="en-US" sz="2400"/>
              <a:t>Number of variables : PassengerID, HomePlanet, CryoSleep, Cabin, Destination, Age, VIP, RoomService, FoodCourt, Shopping Mall, Spa, VRDeck, Name, Transported.</a:t>
            </a:r>
            <a:endParaRPr sz="2400"/>
          </a:p>
          <a:p>
            <a:pPr indent="0" lvl="0" marL="457200" rtl="0" algn="l">
              <a:lnSpc>
                <a:spcPct val="100000"/>
              </a:lnSpc>
              <a:spcBef>
                <a:spcPts val="1000"/>
              </a:spcBef>
              <a:spcAft>
                <a:spcPts val="0"/>
              </a:spcAft>
              <a:buNone/>
            </a:pPr>
            <a:r>
              <a:t/>
            </a:r>
            <a:endParaRPr sz="2400"/>
          </a:p>
          <a:p>
            <a:pPr indent="0" lvl="0" marL="914400" rtl="0" algn="l">
              <a:lnSpc>
                <a:spcPct val="100000"/>
              </a:lnSpc>
              <a:spcBef>
                <a:spcPts val="1000"/>
              </a:spcBef>
              <a:spcAft>
                <a:spcPts val="0"/>
              </a:spcAft>
              <a:buNone/>
            </a:pPr>
            <a:r>
              <a:t/>
            </a:r>
            <a:endParaRPr sz="2400"/>
          </a:p>
        </p:txBody>
      </p:sp>
      <p:sp>
        <p:nvSpPr>
          <p:cNvPr id="70" name="Google Shape;70;p10"/>
          <p:cNvSpPr txBox="1"/>
          <p:nvPr/>
        </p:nvSpPr>
        <p:spPr>
          <a:xfrm>
            <a:off x="8098575" y="1310275"/>
            <a:ext cx="3707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latin typeface="EB Garamond"/>
              <a:ea typeface="EB Garamond"/>
              <a:cs typeface="EB Garamond"/>
              <a:sym typeface="EB Garamond"/>
            </a:endParaRPr>
          </a:p>
        </p:txBody>
      </p:sp>
      <p:sp>
        <p:nvSpPr>
          <p:cNvPr id="71" name="Google Shape;71;p10"/>
          <p:cNvSpPr txBox="1"/>
          <p:nvPr/>
        </p:nvSpPr>
        <p:spPr>
          <a:xfrm>
            <a:off x="9843075" y="-2591275"/>
            <a:ext cx="978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EB Garamond"/>
              <a:ea typeface="EB Garamond"/>
              <a:cs typeface="EB Garamond"/>
              <a:sym typeface="EB Garamond"/>
            </a:endParaRPr>
          </a:p>
        </p:txBody>
      </p:sp>
      <p:pic>
        <p:nvPicPr>
          <p:cNvPr id="72" name="Google Shape;72;p10"/>
          <p:cNvPicPr preferRelativeResize="0"/>
          <p:nvPr/>
        </p:nvPicPr>
        <p:blipFill>
          <a:blip r:embed="rId3">
            <a:alphaModFix/>
          </a:blip>
          <a:stretch>
            <a:fillRect/>
          </a:stretch>
        </p:blipFill>
        <p:spPr>
          <a:xfrm>
            <a:off x="5783476" y="971450"/>
            <a:ext cx="5699727" cy="356232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1"/>
          <p:cNvSpPr txBox="1"/>
          <p:nvPr>
            <p:ph idx="1" type="body"/>
          </p:nvPr>
        </p:nvSpPr>
        <p:spPr>
          <a:xfrm>
            <a:off x="691375" y="1491750"/>
            <a:ext cx="10755900" cy="5227800"/>
          </a:xfrm>
          <a:prstGeom prst="rect">
            <a:avLst/>
          </a:prstGeom>
        </p:spPr>
        <p:txBody>
          <a:bodyPr anchorCtr="0" anchor="t" bIns="45700" lIns="91425" spcFirstLastPara="1" rIns="91425" wrap="square" tIns="45700">
            <a:normAutofit/>
          </a:bodyPr>
          <a:lstStyle/>
          <a:p>
            <a:pPr indent="0" lvl="0" marL="0" rtl="0" algn="l">
              <a:lnSpc>
                <a:spcPct val="115000"/>
              </a:lnSpc>
              <a:spcBef>
                <a:spcPts val="1000"/>
              </a:spcBef>
              <a:spcAft>
                <a:spcPts val="0"/>
              </a:spcAft>
              <a:buNone/>
            </a:pPr>
            <a:r>
              <a:rPr b="1" lang="en-US" sz="2600"/>
              <a:t>Loading the data</a:t>
            </a:r>
            <a:endParaRPr b="1" sz="2600"/>
          </a:p>
          <a:p>
            <a:pPr indent="-393700" lvl="0" marL="457200" rtl="0" algn="l">
              <a:lnSpc>
                <a:spcPct val="115000"/>
              </a:lnSpc>
              <a:spcBef>
                <a:spcPts val="1000"/>
              </a:spcBef>
              <a:spcAft>
                <a:spcPts val="0"/>
              </a:spcAft>
              <a:buSzPts val="2600"/>
              <a:buChar char="•"/>
            </a:pPr>
            <a:r>
              <a:rPr lang="en-US" sz="2600"/>
              <a:t>Specified: na.string = “”</a:t>
            </a:r>
            <a:endParaRPr sz="2600"/>
          </a:p>
          <a:p>
            <a:pPr indent="-393700" lvl="0" marL="457200" rtl="0" algn="l">
              <a:lnSpc>
                <a:spcPct val="115000"/>
              </a:lnSpc>
              <a:spcBef>
                <a:spcPts val="0"/>
              </a:spcBef>
              <a:spcAft>
                <a:spcPts val="0"/>
              </a:spcAft>
              <a:buSzPts val="2600"/>
              <a:buChar char="•"/>
            </a:pPr>
            <a:r>
              <a:rPr lang="en-US" sz="2600"/>
              <a:t>If not, R will not </a:t>
            </a:r>
            <a:r>
              <a:rPr lang="en-US" sz="2600"/>
              <a:t>recognize</a:t>
            </a:r>
            <a:r>
              <a:rPr lang="en-US" sz="2600"/>
              <a:t> the empty values in csv file as NA</a:t>
            </a:r>
            <a:endParaRPr sz="2600"/>
          </a:p>
          <a:p>
            <a:pPr indent="0" lvl="0" marL="0" rtl="0" algn="l">
              <a:lnSpc>
                <a:spcPct val="115000"/>
              </a:lnSpc>
              <a:spcBef>
                <a:spcPts val="1000"/>
              </a:spcBef>
              <a:spcAft>
                <a:spcPts val="0"/>
              </a:spcAft>
              <a:buNone/>
            </a:pPr>
            <a:r>
              <a:rPr b="1" lang="en-US" sz="2600"/>
              <a:t>Checking the structure of all the columns</a:t>
            </a:r>
            <a:endParaRPr b="1" sz="2600"/>
          </a:p>
          <a:p>
            <a:pPr indent="-393700" lvl="0" marL="457200" rtl="0" algn="l">
              <a:lnSpc>
                <a:spcPct val="115000"/>
              </a:lnSpc>
              <a:spcBef>
                <a:spcPts val="1000"/>
              </a:spcBef>
              <a:spcAft>
                <a:spcPts val="0"/>
              </a:spcAft>
              <a:buSzPts val="2600"/>
              <a:buChar char="•"/>
            </a:pPr>
            <a:r>
              <a:rPr lang="en-US" sz="2600"/>
              <a:t>Convert CryoSleep, VIP from character to logical</a:t>
            </a:r>
            <a:endParaRPr sz="2600"/>
          </a:p>
          <a:p>
            <a:pPr indent="-393700" lvl="0" marL="457200" rtl="0" algn="l">
              <a:lnSpc>
                <a:spcPct val="115000"/>
              </a:lnSpc>
              <a:spcBef>
                <a:spcPts val="0"/>
              </a:spcBef>
              <a:spcAft>
                <a:spcPts val="0"/>
              </a:spcAft>
              <a:buSzPts val="2600"/>
              <a:buChar char="•"/>
            </a:pPr>
            <a:r>
              <a:rPr lang="en-US" sz="2600"/>
              <a:t>Convert Transported, HomePlanet, Destination from character to factor</a:t>
            </a:r>
            <a:endParaRPr sz="2600"/>
          </a:p>
          <a:p>
            <a:pPr indent="0" lvl="0" marL="0" rtl="0" algn="l">
              <a:lnSpc>
                <a:spcPct val="115000"/>
              </a:lnSpc>
              <a:spcBef>
                <a:spcPts val="1000"/>
              </a:spcBef>
              <a:spcAft>
                <a:spcPts val="0"/>
              </a:spcAft>
              <a:buNone/>
            </a:pPr>
            <a:r>
              <a:t/>
            </a:r>
            <a:endParaRPr sz="2400"/>
          </a:p>
          <a:p>
            <a:pPr indent="0" lvl="0" marL="914400" rtl="0" algn="l">
              <a:lnSpc>
                <a:spcPct val="115000"/>
              </a:lnSpc>
              <a:spcBef>
                <a:spcPts val="1000"/>
              </a:spcBef>
              <a:spcAft>
                <a:spcPts val="0"/>
              </a:spcAft>
              <a:buNone/>
            </a:pPr>
            <a:r>
              <a:t/>
            </a:r>
            <a:endParaRPr sz="2400"/>
          </a:p>
          <a:p>
            <a:pPr indent="0" lvl="0" marL="0" rtl="0" algn="l">
              <a:lnSpc>
                <a:spcPct val="115000"/>
              </a:lnSpc>
              <a:spcBef>
                <a:spcPts val="1000"/>
              </a:spcBef>
              <a:spcAft>
                <a:spcPts val="0"/>
              </a:spcAft>
              <a:buNone/>
            </a:pPr>
            <a:r>
              <a:t/>
            </a:r>
            <a:endParaRPr sz="2400"/>
          </a:p>
        </p:txBody>
      </p:sp>
      <p:sp>
        <p:nvSpPr>
          <p:cNvPr id="78" name="Google Shape;78;p11"/>
          <p:cNvSpPr txBox="1"/>
          <p:nvPr>
            <p:ph type="title"/>
          </p:nvPr>
        </p:nvSpPr>
        <p:spPr>
          <a:xfrm>
            <a:off x="-62875" y="387000"/>
            <a:ext cx="11962200" cy="7158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a:t>Methodology - Loading Data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2"/>
          <p:cNvSpPr txBox="1"/>
          <p:nvPr>
            <p:ph idx="1" type="body"/>
          </p:nvPr>
        </p:nvSpPr>
        <p:spPr>
          <a:xfrm>
            <a:off x="818775" y="736975"/>
            <a:ext cx="11178900" cy="19650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b="1" lang="en-US" sz="2500"/>
              <a:t>Missing values</a:t>
            </a:r>
            <a:endParaRPr b="1" sz="2500"/>
          </a:p>
          <a:p>
            <a:pPr indent="-387350" lvl="0" marL="1371600" rtl="0" algn="l">
              <a:spcBef>
                <a:spcPts val="500"/>
              </a:spcBef>
              <a:spcAft>
                <a:spcPts val="0"/>
              </a:spcAft>
              <a:buSzPts val="2500"/>
              <a:buChar char="•"/>
            </a:pPr>
            <a:r>
              <a:rPr lang="en-US" sz="2500"/>
              <a:t>26% of the</a:t>
            </a:r>
            <a:r>
              <a:rPr lang="en-US" sz="2500"/>
              <a:t> observations are missing</a:t>
            </a:r>
            <a:endParaRPr sz="2500"/>
          </a:p>
          <a:p>
            <a:pPr indent="-387350" lvl="0" marL="1371600" rtl="0" algn="l">
              <a:spcBef>
                <a:spcPts val="0"/>
              </a:spcBef>
              <a:spcAft>
                <a:spcPts val="0"/>
              </a:spcAft>
              <a:buSzPts val="2500"/>
              <a:buChar char="•"/>
            </a:pPr>
            <a:r>
              <a:rPr lang="en-US" sz="2500"/>
              <a:t>All features have missing values except for “Passenger ID” and “Name”</a:t>
            </a:r>
            <a:endParaRPr sz="2500"/>
          </a:p>
          <a:p>
            <a:pPr indent="-387350" lvl="0" marL="1371600" rtl="0" algn="l">
              <a:spcBef>
                <a:spcPts val="0"/>
              </a:spcBef>
              <a:spcAft>
                <a:spcPts val="0"/>
              </a:spcAft>
              <a:buSzPts val="2500"/>
              <a:buChar char="•"/>
            </a:pPr>
            <a:r>
              <a:rPr lang="en-US" sz="2500"/>
              <a:t>Approximately 2% of observations is missing from each column</a:t>
            </a:r>
            <a:endParaRPr sz="2500"/>
          </a:p>
        </p:txBody>
      </p:sp>
      <p:sp>
        <p:nvSpPr>
          <p:cNvPr id="84" name="Google Shape;84;p12"/>
          <p:cNvSpPr txBox="1"/>
          <p:nvPr>
            <p:ph type="title"/>
          </p:nvPr>
        </p:nvSpPr>
        <p:spPr>
          <a:xfrm>
            <a:off x="106025" y="141350"/>
            <a:ext cx="11962200" cy="715800"/>
          </a:xfrm>
          <a:prstGeom prst="rect">
            <a:avLst/>
          </a:prstGeom>
        </p:spPr>
        <p:txBody>
          <a:bodyPr anchorCtr="0" anchor="t" bIns="45700" lIns="91425" spcFirstLastPara="1" rIns="91425" wrap="square" tIns="45700">
            <a:normAutofit/>
          </a:bodyPr>
          <a:lstStyle/>
          <a:p>
            <a:pPr indent="0" lvl="0" marL="0" rtl="0" algn="ctr">
              <a:spcBef>
                <a:spcPts val="0"/>
              </a:spcBef>
              <a:spcAft>
                <a:spcPts val="0"/>
              </a:spcAft>
              <a:buNone/>
            </a:pPr>
            <a:r>
              <a:rPr lang="en-US"/>
              <a:t>Methodology - Data Cleaning</a:t>
            </a:r>
            <a:endParaRPr/>
          </a:p>
        </p:txBody>
      </p:sp>
      <p:pic>
        <p:nvPicPr>
          <p:cNvPr id="85" name="Google Shape;85;p12"/>
          <p:cNvPicPr preferRelativeResize="0"/>
          <p:nvPr/>
        </p:nvPicPr>
        <p:blipFill>
          <a:blip r:embed="rId3">
            <a:alphaModFix/>
          </a:blip>
          <a:stretch>
            <a:fillRect/>
          </a:stretch>
        </p:blipFill>
        <p:spPr>
          <a:xfrm>
            <a:off x="2788288" y="2259400"/>
            <a:ext cx="7239874" cy="3758000"/>
          </a:xfrm>
          <a:prstGeom prst="rect">
            <a:avLst/>
          </a:prstGeom>
          <a:noFill/>
          <a:ln cap="flat" cmpd="sng" w="9525">
            <a:solidFill>
              <a:srgbClr val="000000"/>
            </a:solidFill>
            <a:prstDash val="dashDot"/>
            <a:round/>
            <a:headEnd len="sm" w="sm" type="none"/>
            <a:tailEnd len="sm" w="sm" type="none"/>
          </a:ln>
        </p:spPr>
      </p:pic>
      <p:pic>
        <p:nvPicPr>
          <p:cNvPr id="86" name="Google Shape;86;p12"/>
          <p:cNvPicPr preferRelativeResize="0"/>
          <p:nvPr/>
        </p:nvPicPr>
        <p:blipFill>
          <a:blip r:embed="rId4">
            <a:alphaModFix/>
          </a:blip>
          <a:stretch>
            <a:fillRect/>
          </a:stretch>
        </p:blipFill>
        <p:spPr>
          <a:xfrm>
            <a:off x="4000013" y="5505625"/>
            <a:ext cx="4759525" cy="511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3"/>
          <p:cNvSpPr txBox="1"/>
          <p:nvPr>
            <p:ph type="title"/>
          </p:nvPr>
        </p:nvSpPr>
        <p:spPr>
          <a:xfrm>
            <a:off x="106025" y="141350"/>
            <a:ext cx="11962200" cy="1024800"/>
          </a:xfrm>
          <a:prstGeom prst="rect">
            <a:avLst/>
          </a:prstGeom>
        </p:spPr>
        <p:txBody>
          <a:bodyPr anchorCtr="0" anchor="t" bIns="45700" lIns="91425" spcFirstLastPara="1" rIns="91425" wrap="square" tIns="45700">
            <a:normAutofit fontScale="90000"/>
          </a:bodyPr>
          <a:lstStyle/>
          <a:p>
            <a:pPr indent="0" lvl="0" marL="0" rtl="0" algn="ctr">
              <a:spcBef>
                <a:spcPts val="0"/>
              </a:spcBef>
              <a:spcAft>
                <a:spcPts val="0"/>
              </a:spcAft>
              <a:buClr>
                <a:schemeClr val="dk1"/>
              </a:buClr>
              <a:buSzPts val="990"/>
              <a:buFont typeface="Arial"/>
              <a:buNone/>
            </a:pPr>
            <a:r>
              <a:rPr lang="en-US"/>
              <a:t>Methodology - Data Cleaning</a:t>
            </a:r>
            <a:endParaRPr/>
          </a:p>
          <a:p>
            <a:pPr indent="0" lvl="0" marL="0" rtl="0" algn="ctr">
              <a:spcBef>
                <a:spcPts val="0"/>
              </a:spcBef>
              <a:spcAft>
                <a:spcPts val="0"/>
              </a:spcAft>
              <a:buClr>
                <a:schemeClr val="dk1"/>
              </a:buClr>
              <a:buSzPts val="990"/>
              <a:buFont typeface="Arial"/>
              <a:buNone/>
            </a:pPr>
            <a:r>
              <a:t/>
            </a:r>
            <a:endParaRPr/>
          </a:p>
        </p:txBody>
      </p:sp>
      <p:pic>
        <p:nvPicPr>
          <p:cNvPr id="92" name="Google Shape;92;p13"/>
          <p:cNvPicPr preferRelativeResize="0"/>
          <p:nvPr/>
        </p:nvPicPr>
        <p:blipFill>
          <a:blip r:embed="rId3">
            <a:alphaModFix/>
          </a:blip>
          <a:stretch>
            <a:fillRect/>
          </a:stretch>
        </p:blipFill>
        <p:spPr>
          <a:xfrm>
            <a:off x="106025" y="1202250"/>
            <a:ext cx="11962199" cy="47750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4"/>
          <p:cNvSpPr txBox="1"/>
          <p:nvPr>
            <p:ph idx="1" type="body"/>
          </p:nvPr>
        </p:nvSpPr>
        <p:spPr>
          <a:xfrm>
            <a:off x="876875" y="998625"/>
            <a:ext cx="10137300" cy="979500"/>
          </a:xfrm>
          <a:prstGeom prst="rect">
            <a:avLst/>
          </a:prstGeom>
        </p:spPr>
        <p:txBody>
          <a:bodyPr anchorCtr="0" anchor="t" bIns="45700" lIns="91425" spcFirstLastPara="1" rIns="91425" wrap="square" tIns="45700">
            <a:normAutofit/>
          </a:bodyPr>
          <a:lstStyle/>
          <a:p>
            <a:pPr indent="0" lvl="0" marL="0" rtl="0" algn="l">
              <a:lnSpc>
                <a:spcPct val="100000"/>
              </a:lnSpc>
              <a:spcBef>
                <a:spcPts val="1000"/>
              </a:spcBef>
              <a:spcAft>
                <a:spcPts val="0"/>
              </a:spcAft>
              <a:buNone/>
            </a:pPr>
            <a:r>
              <a:rPr lang="en-US" sz="1800"/>
              <a:t>mice() and complete() from package mice.</a:t>
            </a:r>
            <a:endParaRPr sz="1800"/>
          </a:p>
        </p:txBody>
      </p:sp>
      <p:sp>
        <p:nvSpPr>
          <p:cNvPr id="98" name="Google Shape;98;p14"/>
          <p:cNvSpPr txBox="1"/>
          <p:nvPr>
            <p:ph type="title"/>
          </p:nvPr>
        </p:nvSpPr>
        <p:spPr>
          <a:xfrm>
            <a:off x="106025" y="141350"/>
            <a:ext cx="11962200" cy="1024800"/>
          </a:xfrm>
          <a:prstGeom prst="rect">
            <a:avLst/>
          </a:prstGeom>
        </p:spPr>
        <p:txBody>
          <a:bodyPr anchorCtr="0" anchor="t" bIns="45700" lIns="91425" spcFirstLastPara="1" rIns="91425" wrap="square" tIns="45700">
            <a:normAutofit fontScale="90000"/>
          </a:bodyPr>
          <a:lstStyle/>
          <a:p>
            <a:pPr indent="0" lvl="0" marL="0" rtl="0" algn="ctr">
              <a:spcBef>
                <a:spcPts val="0"/>
              </a:spcBef>
              <a:spcAft>
                <a:spcPts val="0"/>
              </a:spcAft>
              <a:buClr>
                <a:schemeClr val="dk1"/>
              </a:buClr>
              <a:buSzPct val="36666"/>
              <a:buFont typeface="Arial"/>
              <a:buNone/>
            </a:pPr>
            <a:r>
              <a:rPr lang="en-US"/>
              <a:t>Methodology- Imputation</a:t>
            </a:r>
            <a:endParaRPr i="1" sz="3000"/>
          </a:p>
          <a:p>
            <a:pPr indent="0" lvl="0" marL="0" rtl="0" algn="l">
              <a:spcBef>
                <a:spcPts val="0"/>
              </a:spcBef>
              <a:spcAft>
                <a:spcPts val="0"/>
              </a:spcAft>
              <a:buNone/>
            </a:pPr>
            <a:r>
              <a:t/>
            </a:r>
            <a:endParaRPr/>
          </a:p>
        </p:txBody>
      </p:sp>
      <p:pic>
        <p:nvPicPr>
          <p:cNvPr id="99" name="Google Shape;99;p14"/>
          <p:cNvPicPr preferRelativeResize="0"/>
          <p:nvPr/>
        </p:nvPicPr>
        <p:blipFill>
          <a:blip r:embed="rId3">
            <a:alphaModFix/>
          </a:blip>
          <a:stretch>
            <a:fillRect/>
          </a:stretch>
        </p:blipFill>
        <p:spPr>
          <a:xfrm>
            <a:off x="1380325" y="1687125"/>
            <a:ext cx="9743149" cy="3976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5"/>
          <p:cNvSpPr txBox="1"/>
          <p:nvPr>
            <p:ph type="title"/>
          </p:nvPr>
        </p:nvSpPr>
        <p:spPr>
          <a:xfrm>
            <a:off x="401500" y="106425"/>
            <a:ext cx="11565300" cy="738300"/>
          </a:xfrm>
          <a:prstGeom prst="rect">
            <a:avLst/>
          </a:prstGeom>
        </p:spPr>
        <p:txBody>
          <a:bodyPr anchorCtr="0" anchor="t" bIns="45700" lIns="91425" spcFirstLastPara="1" rIns="91425" wrap="square" tIns="45700">
            <a:normAutofit fontScale="90000"/>
          </a:bodyPr>
          <a:lstStyle/>
          <a:p>
            <a:pPr indent="0" lvl="0" marL="0" rtl="0" algn="ctr">
              <a:spcBef>
                <a:spcPts val="0"/>
              </a:spcBef>
              <a:spcAft>
                <a:spcPts val="0"/>
              </a:spcAft>
              <a:buClr>
                <a:schemeClr val="dk1"/>
              </a:buClr>
              <a:buSzPct val="36666"/>
              <a:buFont typeface="Arial"/>
              <a:buNone/>
            </a:pPr>
            <a:r>
              <a:rPr lang="en-US"/>
              <a:t>Methodology- Feature Selection</a:t>
            </a:r>
            <a:endParaRPr i="1" sz="3000"/>
          </a:p>
          <a:p>
            <a:pPr indent="0" lvl="0" marL="0" rtl="0" algn="l">
              <a:spcBef>
                <a:spcPts val="0"/>
              </a:spcBef>
              <a:spcAft>
                <a:spcPts val="0"/>
              </a:spcAft>
              <a:buNone/>
            </a:pPr>
            <a:r>
              <a:t/>
            </a:r>
            <a:endParaRPr/>
          </a:p>
        </p:txBody>
      </p:sp>
      <p:sp>
        <p:nvSpPr>
          <p:cNvPr id="105" name="Google Shape;105;p15"/>
          <p:cNvSpPr txBox="1"/>
          <p:nvPr/>
        </p:nvSpPr>
        <p:spPr>
          <a:xfrm>
            <a:off x="143325" y="696025"/>
            <a:ext cx="11565300" cy="903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500">
                <a:latin typeface="EB Garamond"/>
                <a:ea typeface="EB Garamond"/>
                <a:cs typeface="EB Garamond"/>
                <a:sym typeface="EB Garamond"/>
              </a:rPr>
              <a:t>Recursive Feature Elimination (RFE):</a:t>
            </a:r>
            <a:endParaRPr b="1" sz="2500">
              <a:latin typeface="EB Garamond"/>
              <a:ea typeface="EB Garamond"/>
              <a:cs typeface="EB Garamond"/>
              <a:sym typeface="EB Garamond"/>
            </a:endParaRPr>
          </a:p>
          <a:p>
            <a:pPr indent="-387350" lvl="0" marL="457200" rtl="0" algn="l">
              <a:spcBef>
                <a:spcPts val="0"/>
              </a:spcBef>
              <a:spcAft>
                <a:spcPts val="0"/>
              </a:spcAft>
              <a:buSzPts val="2500"/>
              <a:buFont typeface="EB Garamond"/>
              <a:buChar char="●"/>
            </a:pPr>
            <a:r>
              <a:rPr lang="en-US" sz="2500">
                <a:latin typeface="EB Garamond"/>
                <a:ea typeface="EB Garamond"/>
                <a:cs typeface="EB Garamond"/>
                <a:sym typeface="EB Garamond"/>
              </a:rPr>
              <a:t>Determine </a:t>
            </a:r>
            <a:r>
              <a:rPr lang="en-US" sz="2500">
                <a:latin typeface="EB Garamond"/>
                <a:ea typeface="EB Garamond"/>
                <a:cs typeface="EB Garamond"/>
                <a:sym typeface="EB Garamond"/>
              </a:rPr>
              <a:t>which</a:t>
            </a:r>
            <a:r>
              <a:rPr lang="en-US" sz="2500">
                <a:latin typeface="EB Garamond"/>
                <a:ea typeface="EB Garamond"/>
                <a:cs typeface="EB Garamond"/>
                <a:sym typeface="EB Garamond"/>
              </a:rPr>
              <a:t> variables are most effective in measuring the response variable</a:t>
            </a:r>
            <a:endParaRPr sz="2500">
              <a:latin typeface="EB Garamond"/>
              <a:ea typeface="EB Garamond"/>
              <a:cs typeface="EB Garamond"/>
              <a:sym typeface="EB Garamond"/>
            </a:endParaRPr>
          </a:p>
          <a:p>
            <a:pPr indent="-387350" lvl="0" marL="457200" rtl="0" algn="l">
              <a:spcBef>
                <a:spcPts val="0"/>
              </a:spcBef>
              <a:spcAft>
                <a:spcPts val="0"/>
              </a:spcAft>
              <a:buSzPts val="2500"/>
              <a:buFont typeface="EB Garamond"/>
              <a:buChar char="●"/>
            </a:pPr>
            <a:r>
              <a:rPr lang="en-US" sz="2500">
                <a:latin typeface="EB Garamond"/>
                <a:ea typeface="EB Garamond"/>
                <a:cs typeface="EB Garamond"/>
                <a:sym typeface="EB Garamond"/>
              </a:rPr>
              <a:t>Conduct Backward Selection Procedure</a:t>
            </a:r>
            <a:endParaRPr sz="2500">
              <a:latin typeface="EB Garamond"/>
              <a:ea typeface="EB Garamond"/>
              <a:cs typeface="EB Garamond"/>
              <a:sym typeface="EB Garamond"/>
            </a:endParaRPr>
          </a:p>
          <a:p>
            <a:pPr indent="-387350" lvl="1" marL="914400" rtl="0" algn="l">
              <a:spcBef>
                <a:spcPts val="0"/>
              </a:spcBef>
              <a:spcAft>
                <a:spcPts val="0"/>
              </a:spcAft>
              <a:buSzPts val="2500"/>
              <a:buFont typeface="EB Garamond"/>
              <a:buChar char="○"/>
            </a:pPr>
            <a:r>
              <a:rPr lang="en-US" sz="2500">
                <a:latin typeface="EB Garamond"/>
                <a:ea typeface="EB Garamond"/>
                <a:cs typeface="EB Garamond"/>
                <a:sym typeface="EB Garamond"/>
              </a:rPr>
              <a:t>Build Model based on all and Calculate the relevance of each feature</a:t>
            </a:r>
            <a:endParaRPr sz="2500">
              <a:latin typeface="EB Garamond"/>
              <a:ea typeface="EB Garamond"/>
              <a:cs typeface="EB Garamond"/>
              <a:sym typeface="EB Garamond"/>
            </a:endParaRPr>
          </a:p>
          <a:p>
            <a:pPr indent="-387350" lvl="0" marL="457200" rtl="0" algn="l">
              <a:spcBef>
                <a:spcPts val="0"/>
              </a:spcBef>
              <a:spcAft>
                <a:spcPts val="0"/>
              </a:spcAft>
              <a:buSzPts val="2500"/>
              <a:buFont typeface="EB Garamond"/>
              <a:buChar char="●"/>
            </a:pPr>
            <a:r>
              <a:rPr lang="en-US" sz="2500">
                <a:latin typeface="EB Garamond"/>
                <a:ea typeface="EB Garamond"/>
                <a:cs typeface="EB Garamond"/>
                <a:sym typeface="EB Garamond"/>
              </a:rPr>
              <a:t>Implement RandomForest criterion to rank the variables and drop the least crucial features</a:t>
            </a:r>
            <a:endParaRPr sz="2500">
              <a:latin typeface="EB Garamond"/>
              <a:ea typeface="EB Garamond"/>
              <a:cs typeface="EB Garamond"/>
              <a:sym typeface="EB Garamond"/>
            </a:endParaRPr>
          </a:p>
          <a:p>
            <a:pPr indent="-387350" lvl="0" marL="457200" rtl="0" algn="l">
              <a:spcBef>
                <a:spcPts val="0"/>
              </a:spcBef>
              <a:spcAft>
                <a:spcPts val="0"/>
              </a:spcAft>
              <a:buSzPts val="2500"/>
              <a:buFont typeface="EB Garamond"/>
              <a:buChar char="●"/>
            </a:pPr>
            <a:r>
              <a:rPr lang="en-US" sz="2500">
                <a:latin typeface="EB Garamond"/>
                <a:ea typeface="EB Garamond"/>
                <a:cs typeface="EB Garamond"/>
                <a:sym typeface="EB Garamond"/>
              </a:rPr>
              <a:t>8 features is selected</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a:p>
            <a:pPr indent="0" lvl="0" marL="0" rtl="0" algn="l">
              <a:spcBef>
                <a:spcPts val="0"/>
              </a:spcBef>
              <a:spcAft>
                <a:spcPts val="0"/>
              </a:spcAft>
              <a:buNone/>
            </a:pPr>
            <a:r>
              <a:t/>
            </a:r>
            <a:endParaRPr sz="2500">
              <a:latin typeface="EB Garamond"/>
              <a:ea typeface="EB Garamond"/>
              <a:cs typeface="EB Garamond"/>
              <a:sym typeface="EB Garamond"/>
            </a:endParaRPr>
          </a:p>
        </p:txBody>
      </p:sp>
      <p:pic>
        <p:nvPicPr>
          <p:cNvPr id="106" name="Google Shape;106;p15"/>
          <p:cNvPicPr preferRelativeResize="0"/>
          <p:nvPr/>
        </p:nvPicPr>
        <p:blipFill>
          <a:blip r:embed="rId3">
            <a:alphaModFix/>
          </a:blip>
          <a:stretch>
            <a:fillRect/>
          </a:stretch>
        </p:blipFill>
        <p:spPr>
          <a:xfrm>
            <a:off x="143325" y="3086713"/>
            <a:ext cx="5628049" cy="3377825"/>
          </a:xfrm>
          <a:prstGeom prst="rect">
            <a:avLst/>
          </a:prstGeom>
          <a:noFill/>
          <a:ln>
            <a:noFill/>
          </a:ln>
        </p:spPr>
      </p:pic>
      <p:pic>
        <p:nvPicPr>
          <p:cNvPr id="107" name="Google Shape;107;p15"/>
          <p:cNvPicPr preferRelativeResize="0"/>
          <p:nvPr/>
        </p:nvPicPr>
        <p:blipFill rotWithShape="1">
          <a:blip r:embed="rId4">
            <a:alphaModFix/>
          </a:blip>
          <a:srcRect b="6289" l="0" r="0" t="-6290"/>
          <a:stretch/>
        </p:blipFill>
        <p:spPr>
          <a:xfrm>
            <a:off x="5865775" y="3311925"/>
            <a:ext cx="5937250" cy="29274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